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3"/>
    <p:sldId id="259" r:id="rId4"/>
    <p:sldId id="260" r:id="rId5"/>
    <p:sldId id="339" r:id="rId6"/>
    <p:sldId id="340" r:id="rId7"/>
    <p:sldId id="303" r:id="rId8"/>
    <p:sldId id="304" r:id="rId9"/>
    <p:sldId id="346" r:id="rId10"/>
    <p:sldId id="305" r:id="rId11"/>
    <p:sldId id="306" r:id="rId12"/>
    <p:sldId id="307" r:id="rId13"/>
    <p:sldId id="308" r:id="rId14"/>
    <p:sldId id="297" r:id="rId15"/>
    <p:sldId id="343" r:id="rId16"/>
    <p:sldId id="345" r:id="rId17"/>
    <p:sldId id="298" r:id="rId18"/>
    <p:sldId id="344" r:id="rId20"/>
    <p:sldId id="299" r:id="rId21"/>
    <p:sldId id="300" r:id="rId22"/>
    <p:sldId id="301" r:id="rId23"/>
    <p:sldId id="302" r:id="rId24"/>
    <p:sldId id="314" r:id="rId25"/>
    <p:sldId id="262" r:id="rId26"/>
    <p:sldId id="315" r:id="rId27"/>
    <p:sldId id="316" r:id="rId28"/>
    <p:sldId id="317" r:id="rId29"/>
    <p:sldId id="318" r:id="rId30"/>
    <p:sldId id="319" r:id="rId31"/>
    <p:sldId id="347" r:id="rId32"/>
    <p:sldId id="320" r:id="rId33"/>
    <p:sldId id="348" r:id="rId34"/>
    <p:sldId id="321" r:id="rId35"/>
    <p:sldId id="322" r:id="rId36"/>
    <p:sldId id="323" r:id="rId37"/>
    <p:sldId id="324" r:id="rId38"/>
    <p:sldId id="325" r:id="rId39"/>
    <p:sldId id="326" r:id="rId40"/>
    <p:sldId id="263" r:id="rId41"/>
    <p:sldId id="327" r:id="rId42"/>
    <p:sldId id="356" r:id="rId43"/>
    <p:sldId id="359" r:id="rId44"/>
    <p:sldId id="329" r:id="rId45"/>
    <p:sldId id="341" r:id="rId46"/>
    <p:sldId id="330" r:id="rId47"/>
    <p:sldId id="291" r:id="rId48"/>
    <p:sldId id="292" r:id="rId49"/>
    <p:sldId id="357" r:id="rId50"/>
    <p:sldId id="362" r:id="rId51"/>
    <p:sldId id="363" r:id="rId52"/>
    <p:sldId id="364" r:id="rId53"/>
    <p:sldId id="365" r:id="rId54"/>
    <p:sldId id="293" r:id="rId55"/>
    <p:sldId id="294" r:id="rId56"/>
    <p:sldId id="352" r:id="rId57"/>
    <p:sldId id="361" r:id="rId58"/>
    <p:sldId id="366" r:id="rId59"/>
    <p:sldId id="367" r:id="rId60"/>
    <p:sldId id="368" r:id="rId61"/>
    <p:sldId id="369" r:id="rId62"/>
    <p:sldId id="354" r:id="rId63"/>
    <p:sldId id="395" r:id="rId64"/>
    <p:sldId id="380" r:id="rId65"/>
    <p:sldId id="370" r:id="rId66"/>
    <p:sldId id="382" r:id="rId67"/>
    <p:sldId id="372" r:id="rId68"/>
    <p:sldId id="373" r:id="rId69"/>
    <p:sldId id="391" r:id="rId70"/>
    <p:sldId id="399" r:id="rId71"/>
    <p:sldId id="400" r:id="rId72"/>
    <p:sldId id="401" r:id="rId73"/>
    <p:sldId id="402" r:id="rId74"/>
    <p:sldId id="392" r:id="rId75"/>
    <p:sldId id="393" r:id="rId76"/>
    <p:sldId id="375"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74" d="100"/>
          <a:sy n="74" d="100"/>
        </p:scale>
        <p:origin x="-582" y="-90"/>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0" Type="http://schemas.openxmlformats.org/officeDocument/2006/relationships/tableStyles" Target="tableStyles.xml"/><Relationship Id="rId8" Type="http://schemas.openxmlformats.org/officeDocument/2006/relationships/slide" Target="slides/slide6.xml"/><Relationship Id="rId79" Type="http://schemas.openxmlformats.org/officeDocument/2006/relationships/viewProps" Target="viewProps.xml"/><Relationship Id="rId78" Type="http://schemas.openxmlformats.org/officeDocument/2006/relationships/presProps" Target="presProps.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BB1D0A9-FE34-4573-9568-5ED47F833EA6}"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IN"/>
        </a:p>
      </dgm:t>
    </dgm:pt>
    <dgm:pt modelId="{E832CC55-8438-4625-AFC7-11908CCBBADF}">
      <dgm:prSet phldrT="[Text]"/>
      <dgm:spPr/>
      <dgm:t>
        <a:bodyPr/>
        <a:lstStyle/>
        <a:p>
          <a:r>
            <a:rPr lang="en-IN" b="1" dirty="0">
              <a:solidFill>
                <a:srgbClr val="002060"/>
              </a:solidFill>
            </a:rPr>
            <a:t>Preparation</a:t>
          </a:r>
          <a:endParaRPr lang="en-IN" dirty="0"/>
        </a:p>
      </dgm:t>
    </dgm:pt>
    <dgm:pt modelId="{CB171222-5070-4276-A49F-2D616766C350}" cxnId="{6794C6A1-73B0-471B-9A74-A52907122FB7}" type="parTrans">
      <dgm:prSet/>
      <dgm:spPr/>
      <dgm:t>
        <a:bodyPr/>
        <a:lstStyle/>
        <a:p>
          <a:endParaRPr lang="en-IN"/>
        </a:p>
      </dgm:t>
    </dgm:pt>
    <dgm:pt modelId="{1ECFBCB0-C5C9-4012-8D63-6071E3590AC9}" cxnId="{6794C6A1-73B0-471B-9A74-A52907122FB7}" type="sibTrans">
      <dgm:prSet/>
      <dgm:spPr/>
      <dgm:t>
        <a:bodyPr/>
        <a:lstStyle/>
        <a:p>
          <a:endParaRPr lang="en-IN"/>
        </a:p>
      </dgm:t>
    </dgm:pt>
    <dgm:pt modelId="{2DA689B4-9E80-4841-BDF6-E91214086ACF}">
      <dgm:prSet phldrT="[Text]"/>
      <dgm:spPr/>
      <dgm:t>
        <a:bodyPr/>
        <a:lstStyle/>
        <a:p>
          <a:r>
            <a:rPr lang="en-IN" b="1" dirty="0">
              <a:solidFill>
                <a:srgbClr val="7030A0"/>
              </a:solidFill>
            </a:rPr>
            <a:t>Incubation</a:t>
          </a:r>
          <a:endParaRPr lang="en-IN" dirty="0"/>
        </a:p>
      </dgm:t>
    </dgm:pt>
    <dgm:pt modelId="{7855E62B-5C96-4448-9C57-F6DEF1C54959}" cxnId="{1E9B170F-8A61-4A13-B41A-D1FBEC1C8657}" type="parTrans">
      <dgm:prSet/>
      <dgm:spPr/>
      <dgm:t>
        <a:bodyPr/>
        <a:lstStyle/>
        <a:p>
          <a:endParaRPr lang="en-IN"/>
        </a:p>
      </dgm:t>
    </dgm:pt>
    <dgm:pt modelId="{35427A51-7245-4AA6-9B22-13EB3F576B32}" cxnId="{1E9B170F-8A61-4A13-B41A-D1FBEC1C8657}" type="sibTrans">
      <dgm:prSet/>
      <dgm:spPr/>
      <dgm:t>
        <a:bodyPr/>
        <a:lstStyle/>
        <a:p>
          <a:endParaRPr lang="en-IN"/>
        </a:p>
      </dgm:t>
    </dgm:pt>
    <dgm:pt modelId="{53C84E07-4F68-4E81-9F32-553C54FE37E6}">
      <dgm:prSet phldrT="[Text]"/>
      <dgm:spPr/>
      <dgm:t>
        <a:bodyPr/>
        <a:lstStyle/>
        <a:p>
          <a:r>
            <a:rPr lang="en-IN" b="1">
              <a:solidFill>
                <a:srgbClr val="002060"/>
              </a:solidFill>
            </a:rPr>
            <a:t>Insight</a:t>
          </a:r>
          <a:endParaRPr lang="en-IN" dirty="0"/>
        </a:p>
      </dgm:t>
    </dgm:pt>
    <dgm:pt modelId="{0A4089FE-29CC-4C1A-BA6F-D62BC2064B17}" cxnId="{0D8724A4-4486-4861-81A8-49C1BDC4DCFD}" type="parTrans">
      <dgm:prSet/>
      <dgm:spPr/>
      <dgm:t>
        <a:bodyPr/>
        <a:lstStyle/>
        <a:p>
          <a:endParaRPr lang="en-IN"/>
        </a:p>
      </dgm:t>
    </dgm:pt>
    <dgm:pt modelId="{ECDD7D91-C878-4CD4-B85B-14787A1A5EC5}" cxnId="{0D8724A4-4486-4861-81A8-49C1BDC4DCFD}" type="sibTrans">
      <dgm:prSet/>
      <dgm:spPr/>
      <dgm:t>
        <a:bodyPr/>
        <a:lstStyle/>
        <a:p>
          <a:endParaRPr lang="en-IN"/>
        </a:p>
      </dgm:t>
    </dgm:pt>
    <dgm:pt modelId="{806EF3DD-F2B3-4E5B-AE20-3F46580D8F1A}">
      <dgm:prSet/>
      <dgm:spPr/>
      <dgm:t>
        <a:bodyPr/>
        <a:lstStyle/>
        <a:p>
          <a:r>
            <a:rPr lang="en-IN" b="1">
              <a:solidFill>
                <a:srgbClr val="7030A0"/>
              </a:solidFill>
            </a:rPr>
            <a:t>Evaluation</a:t>
          </a:r>
          <a:endParaRPr lang="en-IN" b="1" dirty="0">
            <a:solidFill>
              <a:srgbClr val="7030A0"/>
            </a:solidFill>
          </a:endParaRPr>
        </a:p>
      </dgm:t>
    </dgm:pt>
    <dgm:pt modelId="{470844A4-CBC0-42EF-99E5-80AFDBF6E23A}" cxnId="{0AF6D760-3125-425B-80B0-A16CB5A4E17B}" type="parTrans">
      <dgm:prSet/>
      <dgm:spPr/>
      <dgm:t>
        <a:bodyPr/>
        <a:lstStyle/>
        <a:p>
          <a:endParaRPr lang="en-IN"/>
        </a:p>
      </dgm:t>
    </dgm:pt>
    <dgm:pt modelId="{DA251570-D896-4E42-9807-0D01C14AFF3B}" cxnId="{0AF6D760-3125-425B-80B0-A16CB5A4E17B}" type="sibTrans">
      <dgm:prSet/>
      <dgm:spPr/>
      <dgm:t>
        <a:bodyPr/>
        <a:lstStyle/>
        <a:p>
          <a:endParaRPr lang="en-IN"/>
        </a:p>
      </dgm:t>
    </dgm:pt>
    <dgm:pt modelId="{EDDFD0CC-EBC1-4191-92DD-5B8F349BD1FB}" type="pres">
      <dgm:prSet presAssocID="{3BB1D0A9-FE34-4573-9568-5ED47F833EA6}" presName="outerComposite" presStyleCnt="0">
        <dgm:presLayoutVars>
          <dgm:chMax val="5"/>
          <dgm:dir/>
          <dgm:resizeHandles val="exact"/>
        </dgm:presLayoutVars>
      </dgm:prSet>
      <dgm:spPr/>
      <dgm:t>
        <a:bodyPr/>
        <a:lstStyle/>
        <a:p>
          <a:endParaRPr lang="en-US"/>
        </a:p>
      </dgm:t>
    </dgm:pt>
    <dgm:pt modelId="{983F9937-0624-4E24-B7EB-BC10A13E5059}" type="pres">
      <dgm:prSet presAssocID="{3BB1D0A9-FE34-4573-9568-5ED47F833EA6}" presName="dummyMaxCanvas" presStyleCnt="0">
        <dgm:presLayoutVars/>
      </dgm:prSet>
      <dgm:spPr/>
    </dgm:pt>
    <dgm:pt modelId="{1DB70683-99C8-49AE-987D-CA6954681DF6}" type="pres">
      <dgm:prSet presAssocID="{3BB1D0A9-FE34-4573-9568-5ED47F833EA6}" presName="FourNodes_1" presStyleLbl="node1" presStyleIdx="0" presStyleCnt="4">
        <dgm:presLayoutVars>
          <dgm:bulletEnabled val="1"/>
        </dgm:presLayoutVars>
      </dgm:prSet>
      <dgm:spPr/>
      <dgm:t>
        <a:bodyPr/>
        <a:lstStyle/>
        <a:p>
          <a:endParaRPr lang="en-US"/>
        </a:p>
      </dgm:t>
    </dgm:pt>
    <dgm:pt modelId="{82E9082A-CD64-4873-A503-8E20FF2E1515}" type="pres">
      <dgm:prSet presAssocID="{3BB1D0A9-FE34-4573-9568-5ED47F833EA6}" presName="FourNodes_2" presStyleLbl="node1" presStyleIdx="1" presStyleCnt="4">
        <dgm:presLayoutVars>
          <dgm:bulletEnabled val="1"/>
        </dgm:presLayoutVars>
      </dgm:prSet>
      <dgm:spPr/>
      <dgm:t>
        <a:bodyPr/>
        <a:lstStyle/>
        <a:p>
          <a:endParaRPr lang="en-US"/>
        </a:p>
      </dgm:t>
    </dgm:pt>
    <dgm:pt modelId="{D51EAD92-E2DA-44AA-BE20-2BA475DF3821}" type="pres">
      <dgm:prSet presAssocID="{3BB1D0A9-FE34-4573-9568-5ED47F833EA6}" presName="FourNodes_3" presStyleLbl="node1" presStyleIdx="2" presStyleCnt="4">
        <dgm:presLayoutVars>
          <dgm:bulletEnabled val="1"/>
        </dgm:presLayoutVars>
      </dgm:prSet>
      <dgm:spPr/>
      <dgm:t>
        <a:bodyPr/>
        <a:lstStyle/>
        <a:p>
          <a:endParaRPr lang="en-US"/>
        </a:p>
      </dgm:t>
    </dgm:pt>
    <dgm:pt modelId="{2B92E15A-0ED0-47CC-B61F-470FBB3EC9EB}" type="pres">
      <dgm:prSet presAssocID="{3BB1D0A9-FE34-4573-9568-5ED47F833EA6}" presName="FourNodes_4" presStyleLbl="node1" presStyleIdx="3" presStyleCnt="4">
        <dgm:presLayoutVars>
          <dgm:bulletEnabled val="1"/>
        </dgm:presLayoutVars>
      </dgm:prSet>
      <dgm:spPr/>
      <dgm:t>
        <a:bodyPr/>
        <a:lstStyle/>
        <a:p>
          <a:endParaRPr lang="en-US"/>
        </a:p>
      </dgm:t>
    </dgm:pt>
    <dgm:pt modelId="{4B69F1CA-10DF-48F9-9A69-218CF8FA64EE}" type="pres">
      <dgm:prSet presAssocID="{3BB1D0A9-FE34-4573-9568-5ED47F833EA6}" presName="FourConn_1-2" presStyleLbl="fgAccFollowNode1" presStyleIdx="0" presStyleCnt="3">
        <dgm:presLayoutVars>
          <dgm:bulletEnabled val="1"/>
        </dgm:presLayoutVars>
      </dgm:prSet>
      <dgm:spPr/>
      <dgm:t>
        <a:bodyPr/>
        <a:lstStyle/>
        <a:p>
          <a:endParaRPr lang="en-US"/>
        </a:p>
      </dgm:t>
    </dgm:pt>
    <dgm:pt modelId="{89A3ADAB-A907-4E8B-9EA5-EC8A02E17031}" type="pres">
      <dgm:prSet presAssocID="{3BB1D0A9-FE34-4573-9568-5ED47F833EA6}" presName="FourConn_2-3" presStyleLbl="fgAccFollowNode1" presStyleIdx="1" presStyleCnt="3">
        <dgm:presLayoutVars>
          <dgm:bulletEnabled val="1"/>
        </dgm:presLayoutVars>
      </dgm:prSet>
      <dgm:spPr/>
      <dgm:t>
        <a:bodyPr/>
        <a:lstStyle/>
        <a:p>
          <a:endParaRPr lang="en-US"/>
        </a:p>
      </dgm:t>
    </dgm:pt>
    <dgm:pt modelId="{C0DA02E7-B722-4F02-B80D-1B86908C966E}" type="pres">
      <dgm:prSet presAssocID="{3BB1D0A9-FE34-4573-9568-5ED47F833EA6}" presName="FourConn_3-4" presStyleLbl="fgAccFollowNode1" presStyleIdx="2" presStyleCnt="3">
        <dgm:presLayoutVars>
          <dgm:bulletEnabled val="1"/>
        </dgm:presLayoutVars>
      </dgm:prSet>
      <dgm:spPr/>
      <dgm:t>
        <a:bodyPr/>
        <a:lstStyle/>
        <a:p>
          <a:endParaRPr lang="en-US"/>
        </a:p>
      </dgm:t>
    </dgm:pt>
    <dgm:pt modelId="{41DC4500-8342-42A6-A10E-D1F099EEFF7D}" type="pres">
      <dgm:prSet presAssocID="{3BB1D0A9-FE34-4573-9568-5ED47F833EA6}" presName="FourNodes_1_text" presStyleLbl="node1" presStyleIdx="3" presStyleCnt="4">
        <dgm:presLayoutVars>
          <dgm:bulletEnabled val="1"/>
        </dgm:presLayoutVars>
      </dgm:prSet>
      <dgm:spPr/>
      <dgm:t>
        <a:bodyPr/>
        <a:lstStyle/>
        <a:p>
          <a:endParaRPr lang="en-US"/>
        </a:p>
      </dgm:t>
    </dgm:pt>
    <dgm:pt modelId="{D087C8D5-68AB-4280-9044-B1E2550D97AF}" type="pres">
      <dgm:prSet presAssocID="{3BB1D0A9-FE34-4573-9568-5ED47F833EA6}" presName="FourNodes_2_text" presStyleLbl="node1" presStyleIdx="3" presStyleCnt="4">
        <dgm:presLayoutVars>
          <dgm:bulletEnabled val="1"/>
        </dgm:presLayoutVars>
      </dgm:prSet>
      <dgm:spPr/>
      <dgm:t>
        <a:bodyPr/>
        <a:lstStyle/>
        <a:p>
          <a:endParaRPr lang="en-US"/>
        </a:p>
      </dgm:t>
    </dgm:pt>
    <dgm:pt modelId="{0C81C755-498B-44D9-A7EA-824DF347A54E}" type="pres">
      <dgm:prSet presAssocID="{3BB1D0A9-FE34-4573-9568-5ED47F833EA6}" presName="FourNodes_3_text" presStyleLbl="node1" presStyleIdx="3" presStyleCnt="4">
        <dgm:presLayoutVars>
          <dgm:bulletEnabled val="1"/>
        </dgm:presLayoutVars>
      </dgm:prSet>
      <dgm:spPr/>
      <dgm:t>
        <a:bodyPr/>
        <a:lstStyle/>
        <a:p>
          <a:endParaRPr lang="en-US"/>
        </a:p>
      </dgm:t>
    </dgm:pt>
    <dgm:pt modelId="{BE41265D-E22F-493B-838F-0E3C453A64C2}" type="pres">
      <dgm:prSet presAssocID="{3BB1D0A9-FE34-4573-9568-5ED47F833EA6}" presName="FourNodes_4_text" presStyleLbl="node1" presStyleIdx="3" presStyleCnt="4">
        <dgm:presLayoutVars>
          <dgm:bulletEnabled val="1"/>
        </dgm:presLayoutVars>
      </dgm:prSet>
      <dgm:spPr/>
      <dgm:t>
        <a:bodyPr/>
        <a:lstStyle/>
        <a:p>
          <a:endParaRPr lang="en-US"/>
        </a:p>
      </dgm:t>
    </dgm:pt>
  </dgm:ptLst>
  <dgm:cxnLst>
    <dgm:cxn modelId="{1E9B170F-8A61-4A13-B41A-D1FBEC1C8657}" srcId="{3BB1D0A9-FE34-4573-9568-5ED47F833EA6}" destId="{2DA689B4-9E80-4841-BDF6-E91214086ACF}" srcOrd="1" destOrd="0" parTransId="{7855E62B-5C96-4448-9C57-F6DEF1C54959}" sibTransId="{35427A51-7245-4AA6-9B22-13EB3F576B32}"/>
    <dgm:cxn modelId="{6794C6A1-73B0-471B-9A74-A52907122FB7}" srcId="{3BB1D0A9-FE34-4573-9568-5ED47F833EA6}" destId="{E832CC55-8438-4625-AFC7-11908CCBBADF}" srcOrd="0" destOrd="0" parTransId="{CB171222-5070-4276-A49F-2D616766C350}" sibTransId="{1ECFBCB0-C5C9-4012-8D63-6071E3590AC9}"/>
    <dgm:cxn modelId="{0AF6D760-3125-425B-80B0-A16CB5A4E17B}" srcId="{3BB1D0A9-FE34-4573-9568-5ED47F833EA6}" destId="{806EF3DD-F2B3-4E5B-AE20-3F46580D8F1A}" srcOrd="3" destOrd="0" parTransId="{470844A4-CBC0-42EF-99E5-80AFDBF6E23A}" sibTransId="{DA251570-D896-4E42-9807-0D01C14AFF3B}"/>
    <dgm:cxn modelId="{E85FD08C-108E-4F4B-A5A0-D8B9E07C171A}" type="presOf" srcId="{53C84E07-4F68-4E81-9F32-553C54FE37E6}" destId="{0C81C755-498B-44D9-A7EA-824DF347A54E}" srcOrd="1" destOrd="0" presId="urn:microsoft.com/office/officeart/2005/8/layout/vProcess5"/>
    <dgm:cxn modelId="{0D8724A4-4486-4861-81A8-49C1BDC4DCFD}" srcId="{3BB1D0A9-FE34-4573-9568-5ED47F833EA6}" destId="{53C84E07-4F68-4E81-9F32-553C54FE37E6}" srcOrd="2" destOrd="0" parTransId="{0A4089FE-29CC-4C1A-BA6F-D62BC2064B17}" sibTransId="{ECDD7D91-C878-4CD4-B85B-14787A1A5EC5}"/>
    <dgm:cxn modelId="{BF4ED616-1A78-4A78-A9DC-87B45421FDEF}" type="presOf" srcId="{806EF3DD-F2B3-4E5B-AE20-3F46580D8F1A}" destId="{2B92E15A-0ED0-47CC-B61F-470FBB3EC9EB}" srcOrd="0" destOrd="0" presId="urn:microsoft.com/office/officeart/2005/8/layout/vProcess5"/>
    <dgm:cxn modelId="{C60D478B-9D84-4970-BFFA-B68DFB1AB6A8}" type="presOf" srcId="{E832CC55-8438-4625-AFC7-11908CCBBADF}" destId="{41DC4500-8342-42A6-A10E-D1F099EEFF7D}" srcOrd="1" destOrd="0" presId="urn:microsoft.com/office/officeart/2005/8/layout/vProcess5"/>
    <dgm:cxn modelId="{D1051FB4-4501-4673-9FE5-C2F262A0644A}" type="presOf" srcId="{35427A51-7245-4AA6-9B22-13EB3F576B32}" destId="{89A3ADAB-A907-4E8B-9EA5-EC8A02E17031}" srcOrd="0" destOrd="0" presId="urn:microsoft.com/office/officeart/2005/8/layout/vProcess5"/>
    <dgm:cxn modelId="{86E42C5C-E5B9-4E3A-A2F3-60D361F92094}" type="presOf" srcId="{ECDD7D91-C878-4CD4-B85B-14787A1A5EC5}" destId="{C0DA02E7-B722-4F02-B80D-1B86908C966E}" srcOrd="0" destOrd="0" presId="urn:microsoft.com/office/officeart/2005/8/layout/vProcess5"/>
    <dgm:cxn modelId="{418B64E2-F5EC-439B-A6EE-5FABA177C8E3}" type="presOf" srcId="{1ECFBCB0-C5C9-4012-8D63-6071E3590AC9}" destId="{4B69F1CA-10DF-48F9-9A69-218CF8FA64EE}" srcOrd="0" destOrd="0" presId="urn:microsoft.com/office/officeart/2005/8/layout/vProcess5"/>
    <dgm:cxn modelId="{CB77A0F4-3997-4B71-99C3-12CBC7B781BD}" type="presOf" srcId="{2DA689B4-9E80-4841-BDF6-E91214086ACF}" destId="{D087C8D5-68AB-4280-9044-B1E2550D97AF}" srcOrd="1" destOrd="0" presId="urn:microsoft.com/office/officeart/2005/8/layout/vProcess5"/>
    <dgm:cxn modelId="{62493F03-DFDF-4F03-946D-0F81867243B9}" type="presOf" srcId="{3BB1D0A9-FE34-4573-9568-5ED47F833EA6}" destId="{EDDFD0CC-EBC1-4191-92DD-5B8F349BD1FB}" srcOrd="0" destOrd="0" presId="urn:microsoft.com/office/officeart/2005/8/layout/vProcess5"/>
    <dgm:cxn modelId="{A89E5694-0D86-4EE1-8FAD-11B3DA63ABB6}" type="presOf" srcId="{806EF3DD-F2B3-4E5B-AE20-3F46580D8F1A}" destId="{BE41265D-E22F-493B-838F-0E3C453A64C2}" srcOrd="1" destOrd="0" presId="urn:microsoft.com/office/officeart/2005/8/layout/vProcess5"/>
    <dgm:cxn modelId="{417ED6E1-F4D8-4BEF-9FB8-60C2FE6F967E}" type="presOf" srcId="{2DA689B4-9E80-4841-BDF6-E91214086ACF}" destId="{82E9082A-CD64-4873-A503-8E20FF2E1515}" srcOrd="0" destOrd="0" presId="urn:microsoft.com/office/officeart/2005/8/layout/vProcess5"/>
    <dgm:cxn modelId="{204DF6B4-7651-4EF6-AB8F-5EBE7F5832F4}" type="presOf" srcId="{53C84E07-4F68-4E81-9F32-553C54FE37E6}" destId="{D51EAD92-E2DA-44AA-BE20-2BA475DF3821}" srcOrd="0" destOrd="0" presId="urn:microsoft.com/office/officeart/2005/8/layout/vProcess5"/>
    <dgm:cxn modelId="{61745F1B-000C-4EA9-8D8E-5535DDEE4184}" type="presOf" srcId="{E832CC55-8438-4625-AFC7-11908CCBBADF}" destId="{1DB70683-99C8-49AE-987D-CA6954681DF6}" srcOrd="0" destOrd="0" presId="urn:microsoft.com/office/officeart/2005/8/layout/vProcess5"/>
    <dgm:cxn modelId="{610D63C1-20CA-4287-AE39-FBAD65300560}" type="presParOf" srcId="{EDDFD0CC-EBC1-4191-92DD-5B8F349BD1FB}" destId="{983F9937-0624-4E24-B7EB-BC10A13E5059}" srcOrd="0" destOrd="0" presId="urn:microsoft.com/office/officeart/2005/8/layout/vProcess5"/>
    <dgm:cxn modelId="{DD412ED7-4F0C-4332-807C-614BF2FC6FD7}" type="presParOf" srcId="{EDDFD0CC-EBC1-4191-92DD-5B8F349BD1FB}" destId="{1DB70683-99C8-49AE-987D-CA6954681DF6}" srcOrd="1" destOrd="0" presId="urn:microsoft.com/office/officeart/2005/8/layout/vProcess5"/>
    <dgm:cxn modelId="{F5D6C24E-3EB8-4B93-BA1B-F7CF2166A75A}" type="presParOf" srcId="{EDDFD0CC-EBC1-4191-92DD-5B8F349BD1FB}" destId="{82E9082A-CD64-4873-A503-8E20FF2E1515}" srcOrd="2" destOrd="0" presId="urn:microsoft.com/office/officeart/2005/8/layout/vProcess5"/>
    <dgm:cxn modelId="{B1776299-8CA5-4744-B7AE-35538BE1A175}" type="presParOf" srcId="{EDDFD0CC-EBC1-4191-92DD-5B8F349BD1FB}" destId="{D51EAD92-E2DA-44AA-BE20-2BA475DF3821}" srcOrd="3" destOrd="0" presId="urn:microsoft.com/office/officeart/2005/8/layout/vProcess5"/>
    <dgm:cxn modelId="{7F073887-9F6D-427F-9160-CED0F69F1900}" type="presParOf" srcId="{EDDFD0CC-EBC1-4191-92DD-5B8F349BD1FB}" destId="{2B92E15A-0ED0-47CC-B61F-470FBB3EC9EB}" srcOrd="4" destOrd="0" presId="urn:microsoft.com/office/officeart/2005/8/layout/vProcess5"/>
    <dgm:cxn modelId="{19115804-58A9-46A4-861A-0FCBE8F208DC}" type="presParOf" srcId="{EDDFD0CC-EBC1-4191-92DD-5B8F349BD1FB}" destId="{4B69F1CA-10DF-48F9-9A69-218CF8FA64EE}" srcOrd="5" destOrd="0" presId="urn:microsoft.com/office/officeart/2005/8/layout/vProcess5"/>
    <dgm:cxn modelId="{40B94A96-F7AE-455A-BBE2-4FC0142E3E94}" type="presParOf" srcId="{EDDFD0CC-EBC1-4191-92DD-5B8F349BD1FB}" destId="{89A3ADAB-A907-4E8B-9EA5-EC8A02E17031}" srcOrd="6" destOrd="0" presId="urn:microsoft.com/office/officeart/2005/8/layout/vProcess5"/>
    <dgm:cxn modelId="{7F4463F2-0DB4-41B2-A512-F2123C42BE11}" type="presParOf" srcId="{EDDFD0CC-EBC1-4191-92DD-5B8F349BD1FB}" destId="{C0DA02E7-B722-4F02-B80D-1B86908C966E}" srcOrd="7" destOrd="0" presId="urn:microsoft.com/office/officeart/2005/8/layout/vProcess5"/>
    <dgm:cxn modelId="{3DC66FF3-FF40-4B24-B81F-E09884F7AB9C}" type="presParOf" srcId="{EDDFD0CC-EBC1-4191-92DD-5B8F349BD1FB}" destId="{41DC4500-8342-42A6-A10E-D1F099EEFF7D}" srcOrd="8" destOrd="0" presId="urn:microsoft.com/office/officeart/2005/8/layout/vProcess5"/>
    <dgm:cxn modelId="{A0ED01E5-0F76-4158-8BA9-E1B5C5F600DA}" type="presParOf" srcId="{EDDFD0CC-EBC1-4191-92DD-5B8F349BD1FB}" destId="{D087C8D5-68AB-4280-9044-B1E2550D97AF}" srcOrd="9" destOrd="0" presId="urn:microsoft.com/office/officeart/2005/8/layout/vProcess5"/>
    <dgm:cxn modelId="{EB3837BA-9605-49BD-9125-28883798BA7E}" type="presParOf" srcId="{EDDFD0CC-EBC1-4191-92DD-5B8F349BD1FB}" destId="{0C81C755-498B-44D9-A7EA-824DF347A54E}" srcOrd="10" destOrd="0" presId="urn:microsoft.com/office/officeart/2005/8/layout/vProcess5"/>
    <dgm:cxn modelId="{B2741B56-A174-4607-BCF6-8DB989FC6B3A}" type="presParOf" srcId="{EDDFD0CC-EBC1-4191-92DD-5B8F349BD1FB}" destId="{BE41265D-E22F-493B-838F-0E3C453A64C2}" srcOrd="11" destOrd="0" presId="urn:microsoft.com/office/officeart/2005/8/layout/vProcess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5759718" cy="3515932"/>
        <a:chOff x="0" y="0"/>
        <a:chExt cx="5759718" cy="3515932"/>
      </a:xfrm>
    </dsp:grpSpPr>
    <dsp:sp modelId="{1DB70683-99C8-49AE-987D-CA6954681DF6}">
      <dsp:nvSpPr>
        <dsp:cNvPr id="3" name="Rounded Rectangle 2"/>
        <dsp:cNvSpPr/>
      </dsp:nvSpPr>
      <dsp:spPr bwMode="white">
        <a:xfrm>
          <a:off x="0" y="0"/>
          <a:ext cx="4607774" cy="77350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18109" tIns="118109" rIns="118109" bIns="118109" anchor="ctr"/>
        <a:lstStyle>
          <a:lvl1pPr algn="l">
            <a:defRPr sz="3100"/>
          </a:lvl1pPr>
          <a:lvl2pPr marL="228600" indent="-228600" algn="l">
            <a:defRPr sz="2400"/>
          </a:lvl2pPr>
          <a:lvl3pPr marL="457200" indent="-228600" algn="l">
            <a:defRPr sz="2400"/>
          </a:lvl3pPr>
          <a:lvl4pPr marL="685800" indent="-228600" algn="l">
            <a:defRPr sz="2400"/>
          </a:lvl4pPr>
          <a:lvl5pPr marL="914400" indent="-228600" algn="l">
            <a:defRPr sz="2400"/>
          </a:lvl5pPr>
          <a:lvl6pPr marL="1143000" indent="-228600" algn="l">
            <a:defRPr sz="2400"/>
          </a:lvl6pPr>
          <a:lvl7pPr marL="1371600" indent="-228600" algn="l">
            <a:defRPr sz="2400"/>
          </a:lvl7pPr>
          <a:lvl8pPr marL="1600200" indent="-228600" algn="l">
            <a:defRPr sz="2400"/>
          </a:lvl8pPr>
          <a:lvl9pPr marL="1828800" indent="-228600" algn="l">
            <a:defRPr sz="2400"/>
          </a:lvl9pPr>
        </a:lstStyle>
        <a:p>
          <a:pPr lvl="0">
            <a:lnSpc>
              <a:spcPct val="100000"/>
            </a:lnSpc>
            <a:spcBef>
              <a:spcPct val="0"/>
            </a:spcBef>
            <a:spcAft>
              <a:spcPct val="35000"/>
            </a:spcAft>
          </a:pPr>
          <a:r>
            <a:rPr lang="en-IN" b="1" dirty="0">
              <a:solidFill>
                <a:srgbClr val="002060"/>
              </a:solidFill>
            </a:rPr>
            <a:t>Preparation</a:t>
          </a:r>
          <a:endParaRPr lang="en-IN" dirty="0"/>
        </a:p>
      </dsp:txBody>
      <dsp:txXfrm>
        <a:off x="0" y="0"/>
        <a:ext cx="4607774" cy="773505"/>
      </dsp:txXfrm>
    </dsp:sp>
    <dsp:sp modelId="{82E9082A-CD64-4873-A503-8E20FF2E1515}">
      <dsp:nvSpPr>
        <dsp:cNvPr id="4" name="Rounded Rectangle 3"/>
        <dsp:cNvSpPr/>
      </dsp:nvSpPr>
      <dsp:spPr bwMode="white">
        <a:xfrm>
          <a:off x="385901" y="914142"/>
          <a:ext cx="4607774" cy="77350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18109" tIns="118109" rIns="118109" bIns="118109" anchor="ctr"/>
        <a:lstStyle>
          <a:lvl1pPr algn="l">
            <a:defRPr sz="3100"/>
          </a:lvl1pPr>
          <a:lvl2pPr marL="228600" indent="-228600" algn="l">
            <a:defRPr sz="2400"/>
          </a:lvl2pPr>
          <a:lvl3pPr marL="457200" indent="-228600" algn="l">
            <a:defRPr sz="2400"/>
          </a:lvl3pPr>
          <a:lvl4pPr marL="685800" indent="-228600" algn="l">
            <a:defRPr sz="2400"/>
          </a:lvl4pPr>
          <a:lvl5pPr marL="914400" indent="-228600" algn="l">
            <a:defRPr sz="2400"/>
          </a:lvl5pPr>
          <a:lvl6pPr marL="1143000" indent="-228600" algn="l">
            <a:defRPr sz="2400"/>
          </a:lvl6pPr>
          <a:lvl7pPr marL="1371600" indent="-228600" algn="l">
            <a:defRPr sz="2400"/>
          </a:lvl7pPr>
          <a:lvl8pPr marL="1600200" indent="-228600" algn="l">
            <a:defRPr sz="2400"/>
          </a:lvl8pPr>
          <a:lvl9pPr marL="1828800" indent="-228600" algn="l">
            <a:defRPr sz="2400"/>
          </a:lvl9pPr>
        </a:lstStyle>
        <a:p>
          <a:pPr lvl="0">
            <a:lnSpc>
              <a:spcPct val="100000"/>
            </a:lnSpc>
            <a:spcBef>
              <a:spcPct val="0"/>
            </a:spcBef>
            <a:spcAft>
              <a:spcPct val="35000"/>
            </a:spcAft>
          </a:pPr>
          <a:r>
            <a:rPr lang="en-IN" b="1" dirty="0">
              <a:solidFill>
                <a:srgbClr val="7030A0"/>
              </a:solidFill>
            </a:rPr>
            <a:t>Incubation</a:t>
          </a:r>
          <a:endParaRPr lang="en-IN" dirty="0"/>
        </a:p>
      </dsp:txBody>
      <dsp:txXfrm>
        <a:off x="385901" y="914142"/>
        <a:ext cx="4607774" cy="773505"/>
      </dsp:txXfrm>
    </dsp:sp>
    <dsp:sp modelId="{D51EAD92-E2DA-44AA-BE20-2BA475DF3821}">
      <dsp:nvSpPr>
        <dsp:cNvPr id="5" name="Rounded Rectangle 4"/>
        <dsp:cNvSpPr/>
      </dsp:nvSpPr>
      <dsp:spPr bwMode="white">
        <a:xfrm>
          <a:off x="766042" y="1828285"/>
          <a:ext cx="4607774" cy="77350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18109" tIns="118109" rIns="118109" bIns="118109" anchor="ctr"/>
        <a:lstStyle>
          <a:lvl1pPr algn="l">
            <a:defRPr sz="3100"/>
          </a:lvl1pPr>
          <a:lvl2pPr marL="228600" indent="-228600" algn="l">
            <a:defRPr sz="2400"/>
          </a:lvl2pPr>
          <a:lvl3pPr marL="457200" indent="-228600" algn="l">
            <a:defRPr sz="2400"/>
          </a:lvl3pPr>
          <a:lvl4pPr marL="685800" indent="-228600" algn="l">
            <a:defRPr sz="2400"/>
          </a:lvl4pPr>
          <a:lvl5pPr marL="914400" indent="-228600" algn="l">
            <a:defRPr sz="2400"/>
          </a:lvl5pPr>
          <a:lvl6pPr marL="1143000" indent="-228600" algn="l">
            <a:defRPr sz="2400"/>
          </a:lvl6pPr>
          <a:lvl7pPr marL="1371600" indent="-228600" algn="l">
            <a:defRPr sz="2400"/>
          </a:lvl7pPr>
          <a:lvl8pPr marL="1600200" indent="-228600" algn="l">
            <a:defRPr sz="2400"/>
          </a:lvl8pPr>
          <a:lvl9pPr marL="1828800" indent="-228600" algn="l">
            <a:defRPr sz="2400"/>
          </a:lvl9pPr>
        </a:lstStyle>
        <a:p>
          <a:pPr lvl="0">
            <a:lnSpc>
              <a:spcPct val="100000"/>
            </a:lnSpc>
            <a:spcBef>
              <a:spcPct val="0"/>
            </a:spcBef>
            <a:spcAft>
              <a:spcPct val="35000"/>
            </a:spcAft>
          </a:pPr>
          <a:r>
            <a:rPr lang="en-IN" b="1">
              <a:solidFill>
                <a:srgbClr val="002060"/>
              </a:solidFill>
            </a:rPr>
            <a:t>Insight</a:t>
          </a:r>
          <a:endParaRPr lang="en-IN" dirty="0"/>
        </a:p>
      </dsp:txBody>
      <dsp:txXfrm>
        <a:off x="766042" y="1828285"/>
        <a:ext cx="4607774" cy="773505"/>
      </dsp:txXfrm>
    </dsp:sp>
    <dsp:sp modelId="{2B92E15A-0ED0-47CC-B61F-470FBB3EC9EB}">
      <dsp:nvSpPr>
        <dsp:cNvPr id="6" name="Rounded Rectangle 5"/>
        <dsp:cNvSpPr/>
      </dsp:nvSpPr>
      <dsp:spPr bwMode="white">
        <a:xfrm>
          <a:off x="1151944" y="2742427"/>
          <a:ext cx="4607774" cy="773505"/>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18109" tIns="118109" rIns="118109" bIns="118109" anchor="ctr"/>
        <a:lstStyle>
          <a:lvl1pPr algn="l">
            <a:defRPr sz="3100"/>
          </a:lvl1pPr>
          <a:lvl2pPr marL="228600" indent="-228600" algn="l">
            <a:defRPr sz="2400"/>
          </a:lvl2pPr>
          <a:lvl3pPr marL="457200" indent="-228600" algn="l">
            <a:defRPr sz="2400"/>
          </a:lvl3pPr>
          <a:lvl4pPr marL="685800" indent="-228600" algn="l">
            <a:defRPr sz="2400"/>
          </a:lvl4pPr>
          <a:lvl5pPr marL="914400" indent="-228600" algn="l">
            <a:defRPr sz="2400"/>
          </a:lvl5pPr>
          <a:lvl6pPr marL="1143000" indent="-228600" algn="l">
            <a:defRPr sz="2400"/>
          </a:lvl6pPr>
          <a:lvl7pPr marL="1371600" indent="-228600" algn="l">
            <a:defRPr sz="2400"/>
          </a:lvl7pPr>
          <a:lvl8pPr marL="1600200" indent="-228600" algn="l">
            <a:defRPr sz="2400"/>
          </a:lvl8pPr>
          <a:lvl9pPr marL="1828800" indent="-228600" algn="l">
            <a:defRPr sz="2400"/>
          </a:lvl9pPr>
        </a:lstStyle>
        <a:p>
          <a:pPr lvl="0">
            <a:lnSpc>
              <a:spcPct val="100000"/>
            </a:lnSpc>
            <a:spcBef>
              <a:spcPct val="0"/>
            </a:spcBef>
            <a:spcAft>
              <a:spcPct val="35000"/>
            </a:spcAft>
          </a:pPr>
          <a:r>
            <a:rPr lang="en-IN" b="1">
              <a:solidFill>
                <a:srgbClr val="7030A0"/>
              </a:solidFill>
            </a:rPr>
            <a:t>Evaluation</a:t>
          </a:r>
          <a:endParaRPr lang="en-IN" b="1" dirty="0">
            <a:solidFill>
              <a:srgbClr val="7030A0"/>
            </a:solidFill>
          </a:endParaRPr>
        </a:p>
      </dsp:txBody>
      <dsp:txXfrm>
        <a:off x="1151944" y="2742427"/>
        <a:ext cx="4607774" cy="773505"/>
      </dsp:txXfrm>
    </dsp:sp>
    <dsp:sp modelId="{4B69F1CA-10DF-48F9-9A69-218CF8FA64EE}">
      <dsp:nvSpPr>
        <dsp:cNvPr id="7" name="Down Arrow 6"/>
        <dsp:cNvSpPr/>
      </dsp:nvSpPr>
      <dsp:spPr bwMode="white">
        <a:xfrm>
          <a:off x="4104996" y="592435"/>
          <a:ext cx="502778" cy="502778"/>
        </a:xfrm>
        <a:prstGeom prst="downArrow">
          <a:avLst>
            <a:gd name="adj1" fmla="val 55000"/>
            <a:gd name="adj2" fmla="val 45000"/>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26670" tIns="26670" rIns="26670" bIns="26670"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endParaRPr lang="en-IN">
            <a:solidFill>
              <a:schemeClr val="dk1"/>
            </a:solidFill>
          </a:endParaRPr>
        </a:p>
      </dsp:txBody>
      <dsp:txXfrm>
        <a:off x="4104996" y="592435"/>
        <a:ext cx="502778" cy="502778"/>
      </dsp:txXfrm>
    </dsp:sp>
    <dsp:sp modelId="{89A3ADAB-A907-4E8B-9EA5-EC8A02E17031}">
      <dsp:nvSpPr>
        <dsp:cNvPr id="8" name="Down Arrow 7"/>
        <dsp:cNvSpPr/>
      </dsp:nvSpPr>
      <dsp:spPr bwMode="white">
        <a:xfrm>
          <a:off x="4490897" y="1506577"/>
          <a:ext cx="502778" cy="502778"/>
        </a:xfrm>
        <a:prstGeom prst="downArrow">
          <a:avLst>
            <a:gd name="adj1" fmla="val 55000"/>
            <a:gd name="adj2" fmla="val 45000"/>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26670" tIns="26670" rIns="26670" bIns="26670"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endParaRPr lang="en-IN">
            <a:solidFill>
              <a:schemeClr val="dk1"/>
            </a:solidFill>
          </a:endParaRPr>
        </a:p>
      </dsp:txBody>
      <dsp:txXfrm>
        <a:off x="4490897" y="1506577"/>
        <a:ext cx="502778" cy="502778"/>
      </dsp:txXfrm>
    </dsp:sp>
    <dsp:sp modelId="{C0DA02E7-B722-4F02-B80D-1B86908C966E}">
      <dsp:nvSpPr>
        <dsp:cNvPr id="9" name="Down Arrow 8"/>
        <dsp:cNvSpPr/>
      </dsp:nvSpPr>
      <dsp:spPr bwMode="white">
        <a:xfrm>
          <a:off x="4871039" y="2420719"/>
          <a:ext cx="502778" cy="502778"/>
        </a:xfrm>
        <a:prstGeom prst="downArrow">
          <a:avLst>
            <a:gd name="adj1" fmla="val 55000"/>
            <a:gd name="adj2" fmla="val 45000"/>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26670" tIns="26670" rIns="26670" bIns="26670"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endParaRPr lang="en-IN">
            <a:solidFill>
              <a:schemeClr val="dk1"/>
            </a:solidFill>
          </a:endParaRPr>
        </a:p>
      </dsp:txBody>
      <dsp:txXfrm>
        <a:off x="4871039" y="2420719"/>
        <a:ext cx="502778" cy="50277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3965D3-374E-4F29-82CC-318BCE07D181}" type="datetimeFigureOut">
              <a:rPr lang="en-IN" smtClean="0"/>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17C0CC-4827-412B-B802-53D7B4020556}" type="slidenum">
              <a:rPr lang="en-IN" smtClean="0"/>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917C0CC-4827-412B-B802-53D7B4020556}" type="slidenum">
              <a:rPr lang="en-IN" smtClean="0"/>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4A8A79-74D8-43A1-AED9-6F7555169A69}"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B711FC-F737-411D-BA28-C1D2F4D384F4}" type="slidenum">
              <a:rPr lang="en-IN" smtClean="0"/>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64A8A79-74D8-43A1-AED9-6F7555169A69}"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B711FC-F737-411D-BA28-C1D2F4D384F4}" type="slidenum">
              <a:rPr lang="en-IN" smtClean="0"/>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64A8A79-74D8-43A1-AED9-6F7555169A69}"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B711FC-F737-411D-BA28-C1D2F4D384F4}" type="slidenum">
              <a:rPr lang="en-IN" smtClean="0"/>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164A8A79-74D8-43A1-AED9-6F7555169A69}"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DB711FC-F737-411D-BA28-C1D2F4D384F4}" type="slidenum">
              <a:rPr lang="en-IN" smtClean="0"/>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164A8A79-74D8-43A1-AED9-6F7555169A69}" type="datetimeFigureOut">
              <a:rPr lang="en-IN" smtClean="0"/>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DB711FC-F737-411D-BA28-C1D2F4D384F4}" type="slidenum">
              <a:rPr lang="en-IN" smtClean="0"/>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4A8A79-74D8-43A1-AED9-6F7555169A69}" type="datetimeFigureOut">
              <a:rPr lang="en-IN" smtClean="0"/>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DB711FC-F737-411D-BA28-C1D2F4D384F4}" type="slidenum">
              <a:rPr lang="en-IN" smtClean="0"/>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4A8A79-74D8-43A1-AED9-6F7555169A69}" type="datetimeFigureOut">
              <a:rPr lang="en-IN" smtClean="0"/>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DB711FC-F737-411D-BA28-C1D2F4D384F4}" type="slidenum">
              <a:rPr lang="en-IN" smtClean="0"/>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64A8A79-74D8-43A1-AED9-6F7555169A69}"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DB711FC-F737-411D-BA28-C1D2F4D384F4}" type="slidenum">
              <a:rPr lang="en-IN" smtClean="0"/>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64A8A79-74D8-43A1-AED9-6F7555169A69}"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DB711FC-F737-411D-BA28-C1D2F4D384F4}" type="slidenum">
              <a:rPr lang="en-IN" smtClean="0"/>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64A8A79-74D8-43A1-AED9-6F7555169A69}"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B711FC-F737-411D-BA28-C1D2F4D384F4}" type="slidenum">
              <a:rPr lang="en-IN" smtClean="0"/>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64A8A79-74D8-43A1-AED9-6F7555169A69}"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B711FC-F737-411D-BA28-C1D2F4D384F4}" type="slidenum">
              <a:rPr lang="en-IN" smtClean="0"/>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A8A79-74D8-43A1-AED9-6F7555169A69}" type="datetimeFigureOut">
              <a:rPr lang="en-IN" smtClean="0"/>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B711FC-F737-411D-BA28-C1D2F4D384F4}" type="slidenum">
              <a:rPr lang="en-IN" smtClean="0"/>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2.png"/><Relationship Id="rId1" Type="http://schemas.openxmlformats.org/officeDocument/2006/relationships/image" Target="../media/image41.pn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56294"/>
            <a:ext cx="5520744" cy="2387600"/>
          </a:xfrm>
        </p:spPr>
        <p:txBody>
          <a:bodyPr>
            <a:normAutofit fontScale="90000"/>
          </a:bodyPr>
          <a:lstStyle/>
          <a:p>
            <a:r>
              <a:rPr lang="en-US" b="1" dirty="0">
                <a:solidFill>
                  <a:srgbClr val="C00000"/>
                </a:solidFill>
                <a:effectLst>
                  <a:outerShdw blurRad="38100" dist="38100" dir="2700000" algn="tl">
                    <a:srgbClr val="000000">
                      <a:alpha val="43137"/>
                    </a:srgbClr>
                  </a:outerShdw>
                </a:effectLst>
                <a:latin typeface="+mn-lt"/>
              </a:rPr>
              <a:t>Ideation and Evaluation of Business Ideas</a:t>
            </a:r>
            <a:endParaRPr lang="en-IN" dirty="0">
              <a:solidFill>
                <a:srgbClr val="C00000"/>
              </a:soli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a:xfrm>
            <a:off x="792051" y="4117192"/>
            <a:ext cx="3936642" cy="1655762"/>
          </a:xfrm>
        </p:spPr>
        <p:txBody>
          <a:bodyPr>
            <a:normAutofit/>
          </a:bodyPr>
          <a:lstStyle/>
          <a:p>
            <a:r>
              <a:rPr lang="en-US" sz="3200" b="1" dirty="0">
                <a:solidFill>
                  <a:srgbClr val="7030A0"/>
                </a:solidFill>
              </a:rPr>
              <a:t>UNIT-II</a:t>
            </a:r>
            <a:endParaRPr lang="en-IN" sz="3200" b="1" dirty="0">
              <a:solidFill>
                <a:srgbClr val="7030A0"/>
              </a:solidFill>
            </a:endParaRPr>
          </a:p>
        </p:txBody>
      </p:sp>
      <p:pic>
        <p:nvPicPr>
          <p:cNvPr id="4" name="Picture 3"/>
          <p:cNvPicPr>
            <a:picLocks noChangeAspect="1"/>
          </p:cNvPicPr>
          <p:nvPr/>
        </p:nvPicPr>
        <p:blipFill>
          <a:blip r:embed="rId1"/>
          <a:stretch>
            <a:fillRect/>
          </a:stretch>
        </p:blipFill>
        <p:spPr>
          <a:xfrm>
            <a:off x="5834131" y="0"/>
            <a:ext cx="6357870" cy="68119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b="1" dirty="0">
                <a:solidFill>
                  <a:srgbClr val="C00000"/>
                </a:solidFill>
                <a:effectLst>
                  <a:outerShdw blurRad="38100" dist="38100" dir="2700000" algn="tl">
                    <a:srgbClr val="000000">
                      <a:alpha val="43137"/>
                    </a:srgbClr>
                  </a:outerShdw>
                </a:effectLst>
                <a:latin typeface="+mn-lt"/>
              </a:rPr>
              <a:t>Unit II: Ideation and Evaluation of Business Ideas</a:t>
            </a:r>
            <a:endParaRPr lang="en-IN"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825625"/>
            <a:ext cx="10515600" cy="2862285"/>
          </a:xfrm>
          <a:solidFill>
            <a:srgbClr val="FFFF00"/>
          </a:solidFill>
        </p:spPr>
        <p:txBody>
          <a:bodyPr vert="horz" lIns="91440" tIns="45720" rIns="91440" bIns="45720" rtlCol="0">
            <a:normAutofit/>
          </a:bodyPr>
          <a:lstStyle/>
          <a:p>
            <a:pPr marL="0" indent="0" algn="just">
              <a:buNone/>
            </a:pPr>
            <a:r>
              <a:rPr lang="en-US" b="1" dirty="0">
                <a:solidFill>
                  <a:srgbClr val="002060"/>
                </a:solidFill>
              </a:rPr>
              <a:t>		</a:t>
            </a:r>
            <a:endParaRPr lang="en-IN" b="1" dirty="0">
              <a:solidFill>
                <a:srgbClr val="002060"/>
              </a:solidFill>
            </a:endParaRPr>
          </a:p>
          <a:p>
            <a:pPr algn="just">
              <a:buFont typeface="Wingdings" panose="05000000000000000000" pitchFamily="2" charset="2"/>
              <a:buChar char="§"/>
            </a:pPr>
            <a:r>
              <a:rPr lang="en-US" b="1" dirty="0">
                <a:solidFill>
                  <a:srgbClr val="002060"/>
                </a:solidFill>
              </a:rPr>
              <a:t>Opportunity identification – Ideations process - Sources of business ideas – Role of creativity – Sources of Innovation –Technological Innovation and Entrepreneurship -Business Idea Evaluation - Product/ Service design – Design Thinking – Customer.</a:t>
            </a:r>
            <a:endParaRPr lang="en-IN" b="1" dirty="0">
              <a:solidFill>
                <a:srgbClr val="002060"/>
              </a:solidFill>
            </a:endParaRPr>
          </a:p>
          <a:p>
            <a:pPr marL="0" indent="0" algn="just">
              <a:buNone/>
            </a:pPr>
            <a:endParaRPr lang="en-IN" b="1"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algn="just"/>
            <a:r>
              <a:rPr lang="en-US" b="1" dirty="0">
                <a:solidFill>
                  <a:srgbClr val="C00000"/>
                </a:solidFill>
                <a:effectLst>
                  <a:outerShdw blurRad="38100" dist="38100" dir="2700000" algn="tl">
                    <a:srgbClr val="000000">
                      <a:alpha val="43137"/>
                    </a:srgbClr>
                  </a:outerShdw>
                </a:effectLst>
                <a:latin typeface="+mn-lt"/>
              </a:rPr>
              <a:t>Opportunity identification</a:t>
            </a: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735169" y="2506662"/>
            <a:ext cx="10515600" cy="4351338"/>
          </a:xfrm>
        </p:spPr>
        <p:txBody>
          <a:bodyPr vert="horz" lIns="91440" tIns="45720" rIns="91440" bIns="45720" rtlCol="0">
            <a:normAutofit/>
          </a:bodyPr>
          <a:lstStyle/>
          <a:p>
            <a:pPr algn="just">
              <a:buFont typeface="Wingdings" panose="05000000000000000000" pitchFamily="2" charset="2"/>
              <a:buChar char="§"/>
            </a:pPr>
            <a:r>
              <a:rPr lang="en-US" b="1" dirty="0">
                <a:solidFill>
                  <a:schemeClr val="accent2">
                    <a:lumMod val="75000"/>
                  </a:schemeClr>
                </a:solidFill>
              </a:rPr>
              <a:t>Opportunity identification can be defined as the </a:t>
            </a:r>
            <a:r>
              <a:rPr lang="en-US" b="1" dirty="0">
                <a:solidFill>
                  <a:srgbClr val="00B050"/>
                </a:solidFill>
              </a:rPr>
              <a:t>cognitive process </a:t>
            </a:r>
            <a:r>
              <a:rPr lang="en-US" b="1" dirty="0">
                <a:solidFill>
                  <a:schemeClr val="accent2">
                    <a:lumMod val="75000"/>
                  </a:schemeClr>
                </a:solidFill>
              </a:rPr>
              <a:t>or processes through which individuals conclude that they have identified an opportunity. </a:t>
            </a:r>
            <a:endParaRPr lang="en-US" b="1" dirty="0">
              <a:solidFill>
                <a:schemeClr val="accent2">
                  <a:lumMod val="75000"/>
                </a:schemeClr>
              </a:solidFill>
            </a:endParaRPr>
          </a:p>
          <a:p>
            <a:pPr algn="just">
              <a:buFont typeface="Wingdings" panose="05000000000000000000" pitchFamily="2" charset="2"/>
              <a:buChar char="§"/>
            </a:pPr>
            <a:r>
              <a:rPr lang="en-US" b="1" dirty="0">
                <a:solidFill>
                  <a:srgbClr val="002060"/>
                </a:solidFill>
              </a:rPr>
              <a:t>It is important to note that opportunity identification is only the </a:t>
            </a:r>
            <a:r>
              <a:rPr lang="en-US" b="1" dirty="0">
                <a:solidFill>
                  <a:schemeClr val="accent2">
                    <a:lumMod val="75000"/>
                  </a:schemeClr>
                </a:solidFill>
              </a:rPr>
              <a:t>initial step in a continuing process</a:t>
            </a:r>
            <a:r>
              <a:rPr lang="en-US" b="1" dirty="0">
                <a:solidFill>
                  <a:srgbClr val="002060"/>
                </a:solidFill>
              </a:rPr>
              <a:t>, and is distinct both from detailed evaluation of the feasibility and potential.</a:t>
            </a:r>
            <a:endParaRPr lang="en-US" b="1" dirty="0">
              <a:solidFill>
                <a:srgbClr val="002060"/>
              </a:solidFill>
            </a:endParaRPr>
          </a:p>
          <a:p>
            <a:pPr algn="just">
              <a:buFont typeface="Wingdings" panose="05000000000000000000" pitchFamily="2" charset="2"/>
              <a:buChar char="§"/>
            </a:pPr>
            <a:r>
              <a:rPr lang="en-US" b="1" dirty="0">
                <a:solidFill>
                  <a:srgbClr val="002060"/>
                </a:solidFill>
              </a:rPr>
              <a:t>It is a perceived means of </a:t>
            </a:r>
            <a:r>
              <a:rPr lang="en-US" b="1" dirty="0">
                <a:solidFill>
                  <a:schemeClr val="accent2">
                    <a:lumMod val="75000"/>
                  </a:schemeClr>
                </a:solidFill>
              </a:rPr>
              <a:t>generating incomes </a:t>
            </a:r>
            <a:r>
              <a:rPr lang="en-US" b="1" dirty="0">
                <a:solidFill>
                  <a:srgbClr val="002060"/>
                </a:solidFill>
              </a:rPr>
              <a:t>that previously have </a:t>
            </a:r>
            <a:r>
              <a:rPr lang="en-US" b="1" dirty="0">
                <a:solidFill>
                  <a:schemeClr val="accent2">
                    <a:lumMod val="75000"/>
                  </a:schemeClr>
                </a:solidFill>
              </a:rPr>
              <a:t>not been exploited </a:t>
            </a:r>
            <a:r>
              <a:rPr lang="en-US" b="1" dirty="0">
                <a:solidFill>
                  <a:srgbClr val="002060"/>
                </a:solidFill>
              </a:rPr>
              <a:t>and are not currently being exploited by others.</a:t>
            </a:r>
            <a:endParaRPr lang="en-US" b="1" dirty="0">
              <a:solidFill>
                <a:srgbClr val="002060"/>
              </a:solidFill>
            </a:endParaRPr>
          </a:p>
          <a:p>
            <a:pPr algn="just">
              <a:buFont typeface="Wingdings" panose="05000000000000000000" pitchFamily="2" charset="2"/>
              <a:buChar char="§"/>
            </a:pPr>
            <a:endParaRPr lang="en-IN" b="1" dirty="0">
              <a:solidFill>
                <a:srgbClr val="00206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stretch>
            <a:fillRect/>
          </a:stretch>
        </p:blipFill>
        <p:spPr>
          <a:xfrm>
            <a:off x="0" y="0"/>
            <a:ext cx="12192000" cy="6858000"/>
          </a:xfrm>
          <a:prstGeom prst="rect">
            <a:avLst/>
          </a:prstGeom>
        </p:spPr>
      </p:pic>
      <p:sp>
        <p:nvSpPr>
          <p:cNvPr id="2" name="Title 1"/>
          <p:cNvSpPr>
            <a:spLocks noGrp="1"/>
          </p:cNvSpPr>
          <p:nvPr>
            <p:ph type="title"/>
          </p:nvPr>
        </p:nvSpPr>
        <p:spPr>
          <a:xfrm>
            <a:off x="3465490" y="276750"/>
            <a:ext cx="10515600" cy="1325563"/>
          </a:xfrm>
        </p:spPr>
        <p:txBody>
          <a:bodyPr/>
          <a:lstStyle/>
          <a:p>
            <a:r>
              <a:rPr lang="en-US" b="1" dirty="0">
                <a:solidFill>
                  <a:srgbClr val="002060"/>
                </a:solidFill>
                <a:effectLst>
                  <a:outerShdw blurRad="38100" dist="38100" dir="2700000" algn="tl">
                    <a:srgbClr val="000000">
                      <a:alpha val="43137"/>
                    </a:srgbClr>
                  </a:outerShdw>
                </a:effectLst>
                <a:latin typeface="+mn-lt"/>
              </a:rPr>
              <a:t>Apple Air Tag Tracker</a:t>
            </a:r>
            <a:r>
              <a:rPr lang="en-US" dirty="0"/>
              <a:t> </a:t>
            </a:r>
            <a:endParaRPr lang="en-IN" dirty="0"/>
          </a:p>
        </p:txBody>
      </p:sp>
      <p:sp>
        <p:nvSpPr>
          <p:cNvPr id="3" name="Content Placeholder 2"/>
          <p:cNvSpPr>
            <a:spLocks noGrp="1"/>
          </p:cNvSpPr>
          <p:nvPr>
            <p:ph idx="1"/>
          </p:nvPr>
        </p:nvSpPr>
        <p:spPr>
          <a:xfrm>
            <a:off x="4430332" y="5174948"/>
            <a:ext cx="7761668" cy="1683052"/>
          </a:xfrm>
          <a:solidFill>
            <a:srgbClr val="FFFF00"/>
          </a:solidFill>
        </p:spPr>
        <p:txBody>
          <a:bodyPr/>
          <a:lstStyle/>
          <a:p>
            <a:pPr marL="0" indent="0" algn="just">
              <a:buNone/>
            </a:pPr>
            <a:r>
              <a:rPr lang="en-US" b="1" dirty="0"/>
              <a:t>The Air Tag Tracker can help customers find any device or item with visual and haptic guidance. It’s easy to set up and utilizes Apple’s My Find Networks millions of devices to locate an item. </a:t>
            </a:r>
            <a:endParaRPr lang="en-IN"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 name="Content Placeholder 5"/>
          <p:cNvPicPr>
            <a:picLocks noGrp="1" noChangeAspect="1"/>
          </p:cNvPicPr>
          <p:nvPr>
            <p:ph idx="1"/>
          </p:nvPr>
        </p:nvPicPr>
        <p:blipFill>
          <a:blip r:embed="rId1"/>
          <a:stretch>
            <a:fillRect/>
          </a:stretch>
        </p:blipFill>
        <p:spPr>
          <a:xfrm>
            <a:off x="0" y="0"/>
            <a:ext cx="12192000" cy="6858000"/>
          </a:xfrm>
          <a:prstGeom prst="rect">
            <a:avLst/>
          </a:prstGeom>
        </p:spPr>
      </p:pic>
      <p:sp>
        <p:nvSpPr>
          <p:cNvPr id="7" name="Rectangle 6"/>
          <p:cNvSpPr/>
          <p:nvPr/>
        </p:nvSpPr>
        <p:spPr>
          <a:xfrm>
            <a:off x="7061916" y="0"/>
            <a:ext cx="5130084" cy="2862322"/>
          </a:xfrm>
          <a:prstGeom prst="rect">
            <a:avLst/>
          </a:prstGeom>
        </p:spPr>
        <p:txBody>
          <a:bodyPr wrap="square">
            <a:spAutoFit/>
          </a:bodyPr>
          <a:lstStyle/>
          <a:p>
            <a:r>
              <a:rPr lang="en-US" b="1" dirty="0">
                <a:solidFill>
                  <a:schemeClr val="bg1"/>
                </a:solidFill>
                <a:latin typeface="Montserrat"/>
              </a:rPr>
              <a:t>Bluetooth speaker is perfect for those who sing in the shower. Shower Power is made from recycled ocean plastic, and it is also hydro powered using a hydroelectric generator. Because of this, it offers endless hours of music listening in the shower. Plus, it can even store up to 20 hours of power for use after the shower is over. Its ecologic design and engineering new products of the year.</a:t>
            </a:r>
            <a:endParaRPr lang="en-IN" b="1" dirty="0">
              <a:solidFill>
                <a:schemeClr val="bg1"/>
              </a:solidFill>
            </a:endParaRPr>
          </a:p>
        </p:txBody>
      </p:sp>
      <p:sp>
        <p:nvSpPr>
          <p:cNvPr id="8" name="Rectangle 7"/>
          <p:cNvSpPr/>
          <p:nvPr/>
        </p:nvSpPr>
        <p:spPr>
          <a:xfrm>
            <a:off x="7868444" y="2914749"/>
            <a:ext cx="3845733" cy="461665"/>
          </a:xfrm>
          <a:prstGeom prst="rect">
            <a:avLst/>
          </a:prstGeom>
        </p:spPr>
        <p:txBody>
          <a:bodyPr wrap="none">
            <a:spAutoFit/>
          </a:bodyPr>
          <a:lstStyle/>
          <a:p>
            <a:r>
              <a:rPr lang="en-IN" sz="2400" b="1" dirty="0">
                <a:solidFill>
                  <a:srgbClr val="FFFF00"/>
                </a:solidFill>
                <a:latin typeface="Montserrat"/>
              </a:rPr>
              <a:t>Ampere’s Shower Power</a:t>
            </a:r>
            <a:r>
              <a:rPr lang="en-IN" dirty="0">
                <a:solidFill>
                  <a:srgbClr val="292929"/>
                </a:solidFill>
                <a:latin typeface="Montserrat"/>
              </a:rPr>
              <a:t> </a:t>
            </a: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651" y="339367"/>
            <a:ext cx="10515600" cy="1325563"/>
          </a:xfrm>
        </p:spPr>
        <p:txBody>
          <a:bodyPr vert="horz" lIns="91440" tIns="45720" rIns="91440" bIns="45720" rtlCol="0" anchor="ctr">
            <a:normAutofit/>
          </a:bodyPr>
          <a:lstStyle/>
          <a:p>
            <a:pPr algn="just"/>
            <a:r>
              <a:rPr lang="en-US" b="1" dirty="0">
                <a:solidFill>
                  <a:srgbClr val="C00000"/>
                </a:solidFill>
                <a:effectLst>
                  <a:outerShdw blurRad="38100" dist="38100" dir="2700000" algn="tl">
                    <a:srgbClr val="000000">
                      <a:alpha val="43137"/>
                    </a:srgbClr>
                  </a:outerShdw>
                </a:effectLst>
                <a:latin typeface="+mn-lt"/>
              </a:rPr>
              <a:t>Major factors affecting the process of opportunity Identification</a:t>
            </a: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361681" y="2379417"/>
            <a:ext cx="10515600" cy="4351338"/>
          </a:xfrm>
        </p:spPr>
        <p:txBody>
          <a:bodyPr vert="horz" lIns="91440" tIns="45720" rIns="91440" bIns="45720" rtlCol="0">
            <a:normAutofit/>
          </a:bodyPr>
          <a:lstStyle/>
          <a:p>
            <a:pPr algn="just">
              <a:buFont typeface="Wingdings" panose="05000000000000000000" pitchFamily="2" charset="2"/>
              <a:buChar char="§"/>
            </a:pPr>
            <a:r>
              <a:rPr lang="en-US" b="1" dirty="0">
                <a:solidFill>
                  <a:srgbClr val="002060"/>
                </a:solidFill>
              </a:rPr>
              <a:t>Entrepreneurial alertness</a:t>
            </a:r>
            <a:endParaRPr lang="en-IN" b="1" dirty="0">
              <a:solidFill>
                <a:srgbClr val="002060"/>
              </a:solidFill>
            </a:endParaRPr>
          </a:p>
          <a:p>
            <a:pPr algn="just">
              <a:buFont typeface="Wingdings" panose="05000000000000000000" pitchFamily="2" charset="2"/>
              <a:buChar char="§"/>
            </a:pPr>
            <a:r>
              <a:rPr lang="en-US" b="1" dirty="0">
                <a:solidFill>
                  <a:srgbClr val="002060"/>
                </a:solidFill>
              </a:rPr>
              <a:t>Prior knowledge</a:t>
            </a:r>
            <a:endParaRPr lang="en-IN" b="1" dirty="0">
              <a:solidFill>
                <a:srgbClr val="002060"/>
              </a:solidFill>
            </a:endParaRPr>
          </a:p>
          <a:p>
            <a:pPr algn="just">
              <a:buFont typeface="Wingdings" panose="05000000000000000000" pitchFamily="2" charset="2"/>
              <a:buChar char="§"/>
            </a:pPr>
            <a:r>
              <a:rPr lang="en-US" b="1" dirty="0">
                <a:solidFill>
                  <a:srgbClr val="002060"/>
                </a:solidFill>
              </a:rPr>
              <a:t>Discovery versus purposeful search</a:t>
            </a:r>
            <a:endParaRPr lang="en-IN" b="1" dirty="0">
              <a:solidFill>
                <a:srgbClr val="002060"/>
              </a:solidFill>
            </a:endParaRPr>
          </a:p>
          <a:p>
            <a:pPr algn="just">
              <a:buFont typeface="Wingdings" panose="05000000000000000000" pitchFamily="2" charset="2"/>
              <a:buChar char="§"/>
            </a:pPr>
            <a:r>
              <a:rPr lang="en-US" b="1" dirty="0">
                <a:solidFill>
                  <a:srgbClr val="002060"/>
                </a:solidFill>
              </a:rPr>
              <a:t>Social networks</a:t>
            </a:r>
            <a:endParaRPr lang="en-IN" b="1" dirty="0">
              <a:solidFill>
                <a:srgbClr val="002060"/>
              </a:solidFill>
            </a:endParaRPr>
          </a:p>
          <a:p>
            <a:pPr algn="just">
              <a:buFont typeface="Wingdings" panose="05000000000000000000" pitchFamily="2" charset="2"/>
              <a:buChar char="§"/>
            </a:pPr>
            <a:r>
              <a:rPr lang="en-US" b="1" dirty="0">
                <a:solidFill>
                  <a:srgbClr val="002060"/>
                </a:solidFill>
              </a:rPr>
              <a:t>Personality traits, including risk-taking, optimism and self efficacy, and creativity.</a:t>
            </a:r>
            <a:endParaRPr lang="en-IN" b="1" dirty="0">
              <a:solidFill>
                <a:srgbClr val="002060"/>
              </a:solidFill>
            </a:endParaRPr>
          </a:p>
          <a:p>
            <a:pPr algn="just">
              <a:buFont typeface="Wingdings" panose="05000000000000000000" pitchFamily="2" charset="2"/>
              <a:buChar char="§"/>
            </a:pPr>
            <a:endParaRPr lang="en-IN" b="1" dirty="0">
              <a:solidFill>
                <a:srgbClr val="00206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algn="just"/>
            <a:r>
              <a:rPr lang="en-US" b="1" dirty="0">
                <a:solidFill>
                  <a:srgbClr val="C00000"/>
                </a:solidFill>
                <a:effectLst>
                  <a:outerShdw blurRad="38100" dist="38100" dir="2700000" algn="tl">
                    <a:srgbClr val="000000">
                      <a:alpha val="43137"/>
                    </a:srgbClr>
                  </a:outerShdw>
                </a:effectLst>
                <a:latin typeface="+mn-lt"/>
              </a:rPr>
              <a:t>Entrepreneurial alertness.</a:t>
            </a: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vert="horz" lIns="91440" tIns="45720" rIns="91440" bIns="45720" rtlCol="0">
            <a:normAutofit/>
          </a:bodyPr>
          <a:lstStyle/>
          <a:p>
            <a:pPr marL="0" indent="0" algn="just">
              <a:buNone/>
            </a:pPr>
            <a:r>
              <a:rPr lang="en-US" b="1" dirty="0">
                <a:solidFill>
                  <a:srgbClr val="002060"/>
                </a:solidFill>
              </a:rPr>
              <a:t>‘‘A tendency to notice and be sensitive to information </a:t>
            </a:r>
            <a:r>
              <a:rPr lang="en-US" b="1" dirty="0">
                <a:solidFill>
                  <a:schemeClr val="accent2">
                    <a:lumMod val="75000"/>
                  </a:schemeClr>
                </a:solidFill>
              </a:rPr>
              <a:t>about objects, incidents</a:t>
            </a:r>
            <a:r>
              <a:rPr lang="en-US" b="1" dirty="0">
                <a:solidFill>
                  <a:srgbClr val="002060"/>
                </a:solidFill>
              </a:rPr>
              <a:t>, and </a:t>
            </a:r>
            <a:r>
              <a:rPr lang="en-US" b="1" dirty="0">
                <a:solidFill>
                  <a:schemeClr val="accent2">
                    <a:lumMod val="75000"/>
                  </a:schemeClr>
                </a:solidFill>
              </a:rPr>
              <a:t>patterns of behavior </a:t>
            </a:r>
            <a:r>
              <a:rPr lang="en-US" b="1" dirty="0">
                <a:solidFill>
                  <a:srgbClr val="002060"/>
                </a:solidFill>
              </a:rPr>
              <a:t>in the environment, with </a:t>
            </a:r>
            <a:r>
              <a:rPr lang="en-US" b="1" dirty="0">
                <a:solidFill>
                  <a:srgbClr val="7030A0"/>
                </a:solidFill>
              </a:rPr>
              <a:t>special sensitivity to maker and user problems, unmet needs and interests, and novel combinations of resources.’</a:t>
            </a:r>
            <a:endParaRPr lang="en-IN" b="1" dirty="0">
              <a:solidFill>
                <a:srgbClr val="7030A0"/>
              </a:solidFill>
            </a:endParaRPr>
          </a:p>
        </p:txBody>
      </p:sp>
      <p:pic>
        <p:nvPicPr>
          <p:cNvPr id="8" name="Picture 7"/>
          <p:cNvPicPr>
            <a:picLocks noChangeAspect="1"/>
          </p:cNvPicPr>
          <p:nvPr/>
        </p:nvPicPr>
        <p:blipFill>
          <a:blip r:embed="rId1"/>
          <a:stretch>
            <a:fillRect/>
          </a:stretch>
        </p:blipFill>
        <p:spPr>
          <a:xfrm>
            <a:off x="6516710" y="3193961"/>
            <a:ext cx="5460642" cy="346124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tretch>
            <a:fillRect/>
          </a:stretch>
        </p:blipFill>
        <p:spPr>
          <a:xfrm>
            <a:off x="0" y="0"/>
            <a:ext cx="12192000" cy="6858000"/>
          </a:xfrm>
          <a:prstGeom prst="rect">
            <a:avLst/>
          </a:prstGeom>
        </p:spPr>
      </p:pic>
      <p:sp>
        <p:nvSpPr>
          <p:cNvPr id="9" name="Rectangle 8"/>
          <p:cNvSpPr/>
          <p:nvPr/>
        </p:nvSpPr>
        <p:spPr>
          <a:xfrm>
            <a:off x="4580586" y="223458"/>
            <a:ext cx="3262648" cy="1200329"/>
          </a:xfrm>
          <a:prstGeom prst="rect">
            <a:avLst/>
          </a:prstGeom>
        </p:spPr>
        <p:txBody>
          <a:bodyPr wrap="square">
            <a:spAutoFit/>
          </a:bodyPr>
          <a:lstStyle/>
          <a:p>
            <a:pPr algn="ctr"/>
            <a:r>
              <a:rPr lang="en-IN" b="1" dirty="0">
                <a:solidFill>
                  <a:srgbClr val="0F1111"/>
                </a:solidFill>
                <a:latin typeface="Amazon Ember"/>
              </a:rPr>
              <a:t>HEADFOX R1T Smart Bluetooth N1 Motorbike Helmet (RAPTOR-580MM</a:t>
            </a:r>
            <a:endParaRPr lang="en-IN" b="1" dirty="0">
              <a:solidFill>
                <a:srgbClr val="0F1111"/>
              </a:solidFill>
              <a:latin typeface="Amazon Ember"/>
            </a:endParaRPr>
          </a:p>
          <a:p>
            <a:pPr algn="ctr"/>
            <a:r>
              <a:rPr lang="en-IN" b="1" dirty="0"/>
              <a:t>Price: ₹2,395.00</a:t>
            </a:r>
            <a:endParaRPr lang="en-IN" b="1" i="0" dirty="0">
              <a:solidFill>
                <a:srgbClr val="0F1111"/>
              </a:solidFill>
              <a:effectLst/>
              <a:latin typeface="Amazon Embe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49000" cy="1325563"/>
          </a:xfrm>
        </p:spPr>
        <p:txBody>
          <a:bodyPr vert="horz" lIns="91440" tIns="45720" rIns="91440" bIns="45720" rtlCol="0" anchor="ctr">
            <a:normAutofit/>
          </a:bodyPr>
          <a:lstStyle/>
          <a:p>
            <a:r>
              <a:rPr lang="en-US" b="1" dirty="0">
                <a:solidFill>
                  <a:srgbClr val="C00000"/>
                </a:solidFill>
                <a:effectLst>
                  <a:outerShdw blurRad="38100" dist="38100" dir="2700000" algn="tl">
                    <a:srgbClr val="000000">
                      <a:alpha val="43137"/>
                    </a:srgbClr>
                  </a:outerShdw>
                </a:effectLst>
                <a:latin typeface="+mn-lt"/>
              </a:rPr>
              <a:t>Prior knowledge</a:t>
            </a: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vert="horz" lIns="91440" tIns="45720" rIns="91440" bIns="45720" rtlCol="0">
            <a:normAutofit/>
          </a:bodyPr>
          <a:lstStyle/>
          <a:p>
            <a:pPr marL="0" indent="0" algn="just">
              <a:buNone/>
            </a:pPr>
            <a:r>
              <a:rPr lang="en-US" b="1" dirty="0">
                <a:solidFill>
                  <a:srgbClr val="002060"/>
                </a:solidFill>
              </a:rPr>
              <a:t>Entrepreneurs will discover opportunities because </a:t>
            </a:r>
            <a:r>
              <a:rPr lang="en-US" b="1" dirty="0">
                <a:solidFill>
                  <a:srgbClr val="00B050"/>
                </a:solidFill>
              </a:rPr>
              <a:t>prior knowledge triggers recognition of the value of the new information</a:t>
            </a:r>
            <a:r>
              <a:rPr lang="en-US" b="1" dirty="0">
                <a:solidFill>
                  <a:srgbClr val="002060"/>
                </a:solidFill>
              </a:rPr>
              <a:t>.</a:t>
            </a:r>
            <a:endParaRPr lang="en-US" b="1" dirty="0">
              <a:solidFill>
                <a:srgbClr val="002060"/>
              </a:solidFill>
            </a:endParaRPr>
          </a:p>
          <a:p>
            <a:pPr marL="0" indent="0" algn="just">
              <a:buNone/>
            </a:pPr>
            <a:r>
              <a:rPr lang="en-US" b="1" dirty="0">
                <a:solidFill>
                  <a:srgbClr val="002060"/>
                </a:solidFill>
              </a:rPr>
              <a:t>Three major dimensions of prior knowledge are important to the process of entrepreneurial discovery: </a:t>
            </a:r>
            <a:endParaRPr lang="en-US" b="1" dirty="0">
              <a:solidFill>
                <a:srgbClr val="002060"/>
              </a:solidFill>
            </a:endParaRPr>
          </a:p>
          <a:p>
            <a:pPr algn="just"/>
            <a:r>
              <a:rPr lang="en-US" b="1" dirty="0">
                <a:solidFill>
                  <a:srgbClr val="002060"/>
                </a:solidFill>
              </a:rPr>
              <a:t>prior </a:t>
            </a:r>
            <a:r>
              <a:rPr lang="en-US" b="1" dirty="0">
                <a:solidFill>
                  <a:schemeClr val="accent2">
                    <a:lumMod val="75000"/>
                  </a:schemeClr>
                </a:solidFill>
              </a:rPr>
              <a:t>knowledge of markets</a:t>
            </a:r>
            <a:endParaRPr lang="en-US" b="1" dirty="0">
              <a:solidFill>
                <a:srgbClr val="002060"/>
              </a:solidFill>
            </a:endParaRPr>
          </a:p>
          <a:p>
            <a:pPr algn="just"/>
            <a:r>
              <a:rPr lang="en-US" b="1" dirty="0">
                <a:solidFill>
                  <a:srgbClr val="002060"/>
                </a:solidFill>
              </a:rPr>
              <a:t>prior knowledge of </a:t>
            </a:r>
            <a:r>
              <a:rPr lang="en-US" b="1" dirty="0">
                <a:solidFill>
                  <a:schemeClr val="accent2">
                    <a:lumMod val="75000"/>
                  </a:schemeClr>
                </a:solidFill>
              </a:rPr>
              <a:t>ways to serve markets</a:t>
            </a:r>
            <a:endParaRPr lang="en-US" b="1" dirty="0">
              <a:solidFill>
                <a:srgbClr val="002060"/>
              </a:solidFill>
            </a:endParaRPr>
          </a:p>
          <a:p>
            <a:pPr algn="just"/>
            <a:r>
              <a:rPr lang="en-US" b="1" dirty="0">
                <a:solidFill>
                  <a:srgbClr val="002060"/>
                </a:solidFill>
              </a:rPr>
              <a:t>prior knowledge of </a:t>
            </a:r>
            <a:r>
              <a:rPr lang="en-US" b="1" dirty="0">
                <a:solidFill>
                  <a:schemeClr val="accent2">
                    <a:lumMod val="75000"/>
                  </a:schemeClr>
                </a:solidFill>
              </a:rPr>
              <a:t>customer problems</a:t>
            </a:r>
            <a:r>
              <a:rPr lang="en-US" b="1" dirty="0">
                <a:solidFill>
                  <a:srgbClr val="002060"/>
                </a:solidFill>
              </a:rPr>
              <a:t>.</a:t>
            </a:r>
            <a:endParaRPr lang="en-IN" b="1" dirty="0">
              <a:solidFill>
                <a:srgbClr val="00206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vert="horz" lIns="91440" tIns="45720" rIns="91440" bIns="45720" rtlCol="0" anchor="ctr">
            <a:normAutofit/>
          </a:bodyPr>
          <a:lstStyle/>
          <a:p>
            <a:r>
              <a:rPr lang="en-US" b="1" dirty="0">
                <a:solidFill>
                  <a:srgbClr val="C00000"/>
                </a:solidFill>
                <a:effectLst>
                  <a:outerShdw blurRad="38100" dist="38100" dir="2700000" algn="tl">
                    <a:srgbClr val="000000">
                      <a:alpha val="43137"/>
                    </a:srgbClr>
                  </a:outerShdw>
                </a:effectLst>
                <a:latin typeface="+mn-lt"/>
              </a:rPr>
              <a:t>Discovery versus purposeful search</a:t>
            </a:r>
            <a:br>
              <a:rPr lang="en-IN" b="1" dirty="0">
                <a:solidFill>
                  <a:srgbClr val="C00000"/>
                </a:solidFill>
                <a:effectLst>
                  <a:outerShdw blurRad="38100" dist="38100" dir="2700000" algn="tl">
                    <a:srgbClr val="000000">
                      <a:alpha val="43137"/>
                    </a:srgbClr>
                  </a:outerShdw>
                </a:effectLst>
                <a:latin typeface="+mn-lt"/>
              </a:rPr>
            </a:b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vert="horz" lIns="91440" tIns="45720" rIns="91440" bIns="45720" rtlCol="0">
            <a:normAutofit/>
          </a:bodyPr>
          <a:lstStyle/>
          <a:p>
            <a:pPr marL="0" indent="0" algn="just">
              <a:buNone/>
            </a:pPr>
            <a:r>
              <a:rPr lang="en-US" b="1" dirty="0">
                <a:solidFill>
                  <a:srgbClr val="002060"/>
                </a:solidFill>
              </a:rPr>
              <a:t>Entrepreneurship implicitly assumed that </a:t>
            </a:r>
            <a:r>
              <a:rPr lang="en-US" b="1" dirty="0">
                <a:solidFill>
                  <a:schemeClr val="accent2">
                    <a:lumMod val="75000"/>
                  </a:schemeClr>
                </a:solidFill>
              </a:rPr>
              <a:t>recognition of opportunity is preceded by a systematic search </a:t>
            </a:r>
            <a:r>
              <a:rPr lang="en-US" b="1" dirty="0">
                <a:solidFill>
                  <a:srgbClr val="002060"/>
                </a:solidFill>
              </a:rPr>
              <a:t>for available opportunities. </a:t>
            </a:r>
            <a:endParaRPr lang="en-US" b="1" dirty="0">
              <a:solidFill>
                <a:srgbClr val="002060"/>
              </a:solidFill>
            </a:endParaRPr>
          </a:p>
          <a:p>
            <a:pPr marL="0" indent="0" algn="just">
              <a:buNone/>
            </a:pPr>
            <a:r>
              <a:rPr lang="en-US" b="1" dirty="0">
                <a:solidFill>
                  <a:srgbClr val="002060"/>
                </a:solidFill>
              </a:rPr>
              <a:t>Distinguishes discovery from successful search is that the former involves the surprise that </a:t>
            </a:r>
            <a:r>
              <a:rPr lang="en-US" b="1" dirty="0">
                <a:solidFill>
                  <a:schemeClr val="accent2">
                    <a:lumMod val="75000"/>
                  </a:schemeClr>
                </a:solidFill>
              </a:rPr>
              <a:t>accompanies the realization that one had overlooked something in fact readily available</a:t>
            </a:r>
            <a:r>
              <a:rPr lang="en-US" b="1" dirty="0">
                <a:solidFill>
                  <a:srgbClr val="002060"/>
                </a:solidFill>
              </a:rPr>
              <a:t>.’</a:t>
            </a:r>
            <a:endParaRPr lang="en-IN" b="1" dirty="0">
              <a:solidFill>
                <a:srgbClr val="00206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C00000"/>
                </a:solidFill>
                <a:effectLst>
                  <a:outerShdw blurRad="38100" dist="38100" dir="2700000" algn="tl">
                    <a:srgbClr val="000000">
                      <a:alpha val="43137"/>
                    </a:srgbClr>
                  </a:outerShdw>
                </a:effectLst>
                <a:latin typeface="+mn-lt"/>
              </a:rPr>
              <a:t>Social networks</a:t>
            </a: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vert="horz" lIns="91440" tIns="45720" rIns="91440" bIns="45720" rtlCol="0">
            <a:normAutofit/>
          </a:bodyPr>
          <a:lstStyle/>
          <a:p>
            <a:pPr marL="0" indent="0" algn="just">
              <a:buNone/>
            </a:pPr>
            <a:r>
              <a:rPr lang="en-US" b="1" dirty="0">
                <a:solidFill>
                  <a:srgbClr val="002060"/>
                </a:solidFill>
              </a:rPr>
              <a:t>a sociocognitive framework of opportunity recognition. The framework shows that entrepreneurs evolve opportunities by pursuing three cognitive activities. </a:t>
            </a:r>
            <a:endParaRPr lang="en-US" b="1" dirty="0">
              <a:solidFill>
                <a:srgbClr val="002060"/>
              </a:solidFill>
            </a:endParaRPr>
          </a:p>
          <a:p>
            <a:pPr algn="just"/>
            <a:r>
              <a:rPr lang="en-US" b="1" dirty="0">
                <a:solidFill>
                  <a:schemeClr val="accent2">
                    <a:lumMod val="75000"/>
                  </a:schemeClr>
                </a:solidFill>
              </a:rPr>
              <a:t>Information gathering</a:t>
            </a:r>
            <a:endParaRPr lang="en-US" b="1" dirty="0">
              <a:solidFill>
                <a:schemeClr val="accent2">
                  <a:lumMod val="75000"/>
                </a:schemeClr>
              </a:solidFill>
            </a:endParaRPr>
          </a:p>
          <a:p>
            <a:pPr algn="just"/>
            <a:r>
              <a:rPr lang="en-US" b="1" dirty="0">
                <a:solidFill>
                  <a:schemeClr val="accent2">
                    <a:lumMod val="75000"/>
                  </a:schemeClr>
                </a:solidFill>
              </a:rPr>
              <a:t>Thinking through talking</a:t>
            </a:r>
            <a:endParaRPr lang="en-US" b="1" dirty="0">
              <a:solidFill>
                <a:schemeClr val="accent2">
                  <a:lumMod val="75000"/>
                </a:schemeClr>
              </a:solidFill>
            </a:endParaRPr>
          </a:p>
          <a:p>
            <a:pPr algn="just"/>
            <a:r>
              <a:rPr lang="en-US" b="1" dirty="0">
                <a:solidFill>
                  <a:schemeClr val="accent2">
                    <a:lumMod val="75000"/>
                  </a:schemeClr>
                </a:solidFill>
              </a:rPr>
              <a:t> Resource assessing </a:t>
            </a:r>
            <a:endParaRPr lang="en-US" b="1" dirty="0">
              <a:solidFill>
                <a:schemeClr val="accent2">
                  <a:lumMod val="75000"/>
                </a:schemeClr>
              </a:solidFill>
            </a:endParaRPr>
          </a:p>
          <a:p>
            <a:pPr marL="0" indent="0" algn="just">
              <a:buNone/>
            </a:pPr>
            <a:r>
              <a:rPr lang="en-US" b="1" dirty="0">
                <a:solidFill>
                  <a:srgbClr val="002060"/>
                </a:solidFill>
              </a:rPr>
              <a:t>through active interaction with an extensive network of people. </a:t>
            </a:r>
            <a:endParaRPr lang="en-IN" b="1" dirty="0">
              <a:solidFill>
                <a:srgbClr val="00206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C00000"/>
                </a:solidFill>
                <a:effectLst>
                  <a:outerShdw blurRad="38100" dist="38100" dir="2700000" algn="tl">
                    <a:srgbClr val="000000">
                      <a:alpha val="43137"/>
                    </a:srgbClr>
                  </a:outerShdw>
                </a:effectLst>
                <a:latin typeface="+mn-lt"/>
              </a:rPr>
              <a:t>Personality traits</a:t>
            </a: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vert="horz" lIns="91440" tIns="45720" rIns="91440" bIns="45720" rtlCol="0">
            <a:normAutofit/>
          </a:bodyPr>
          <a:lstStyle/>
          <a:p>
            <a:pPr marL="0" indent="0" algn="just">
              <a:buNone/>
            </a:pPr>
            <a:r>
              <a:rPr lang="en-US" b="1" dirty="0">
                <a:solidFill>
                  <a:srgbClr val="002060"/>
                </a:solidFill>
              </a:rPr>
              <a:t>Entrepreneurial optimism is related to </a:t>
            </a:r>
            <a:r>
              <a:rPr lang="en-US" b="1" dirty="0">
                <a:solidFill>
                  <a:schemeClr val="accent2">
                    <a:lumMod val="75000"/>
                  </a:schemeClr>
                </a:solidFill>
              </a:rPr>
              <a:t>self-efficacy beliefs</a:t>
            </a:r>
            <a:r>
              <a:rPr lang="en-US" b="1" dirty="0">
                <a:solidFill>
                  <a:srgbClr val="002060"/>
                </a:solidFill>
              </a:rPr>
              <a:t>. It is important to point out that optimism about one’s </a:t>
            </a:r>
            <a:r>
              <a:rPr lang="en-US" b="1" dirty="0">
                <a:solidFill>
                  <a:schemeClr val="accent2">
                    <a:lumMod val="75000"/>
                  </a:schemeClr>
                </a:solidFill>
              </a:rPr>
              <a:t>ability to achieve specific, difficult goals (self-efficacy). </a:t>
            </a:r>
            <a:endParaRPr lang="en-IN" b="1" dirty="0">
              <a:solidFill>
                <a:schemeClr val="accent2">
                  <a:lumMod val="7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971727" cy="1325563"/>
          </a:xfrm>
        </p:spPr>
        <p:txBody>
          <a:bodyPr vert="horz" lIns="91440" tIns="45720" rIns="91440" bIns="45720" rtlCol="0" anchor="ctr">
            <a:normAutofit/>
          </a:bodyPr>
          <a:lstStyle/>
          <a:p>
            <a:r>
              <a:rPr lang="en-IN" b="1" dirty="0">
                <a:solidFill>
                  <a:srgbClr val="C00000"/>
                </a:solidFill>
                <a:effectLst>
                  <a:outerShdw blurRad="38100" dist="38100" dir="2700000" algn="tl">
                    <a:srgbClr val="000000">
                      <a:alpha val="43137"/>
                    </a:srgbClr>
                  </a:outerShdw>
                </a:effectLst>
                <a:latin typeface="+mn-lt"/>
              </a:rPr>
              <a:t>Entrepreneurship  Opportunity Identification Process</a:t>
            </a: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vert="horz" lIns="91440" tIns="45720" rIns="91440" bIns="45720" rtlCol="0">
            <a:normAutofit/>
          </a:bodyPr>
          <a:lstStyle/>
          <a:p>
            <a:pPr marL="0" indent="0" algn="just">
              <a:buNone/>
            </a:pPr>
            <a:r>
              <a:rPr lang="en-US" b="1" dirty="0">
                <a:solidFill>
                  <a:srgbClr val="002060"/>
                </a:solidFill>
              </a:rPr>
              <a:t>Most entrepreneurs searching for new business ideas fundamentally consider three central issues. The main one is the potential economic value. </a:t>
            </a:r>
            <a:endParaRPr lang="en-US" b="1" dirty="0">
              <a:solidFill>
                <a:srgbClr val="002060"/>
              </a:solidFill>
            </a:endParaRPr>
          </a:p>
          <a:p>
            <a:pPr algn="just"/>
            <a:r>
              <a:rPr lang="en-US" b="1" dirty="0">
                <a:solidFill>
                  <a:srgbClr val="002060"/>
                </a:solidFill>
              </a:rPr>
              <a:t>First considers if the venture has the </a:t>
            </a:r>
            <a:r>
              <a:rPr lang="en-US" b="1" dirty="0">
                <a:solidFill>
                  <a:schemeClr val="accent2">
                    <a:lumMod val="75000"/>
                  </a:schemeClr>
                </a:solidFill>
              </a:rPr>
              <a:t>capacity to generate profit</a:t>
            </a:r>
            <a:r>
              <a:rPr lang="en-US" b="1" dirty="0">
                <a:solidFill>
                  <a:srgbClr val="002060"/>
                </a:solidFill>
              </a:rPr>
              <a:t>. </a:t>
            </a:r>
            <a:endParaRPr lang="en-US" b="1" dirty="0">
              <a:solidFill>
                <a:srgbClr val="002060"/>
              </a:solidFill>
            </a:endParaRPr>
          </a:p>
          <a:p>
            <a:pPr algn="just"/>
            <a:r>
              <a:rPr lang="en-US" b="1" dirty="0">
                <a:solidFill>
                  <a:srgbClr val="002060"/>
                </a:solidFill>
              </a:rPr>
              <a:t>Second is the </a:t>
            </a:r>
            <a:r>
              <a:rPr lang="en-US" b="1" dirty="0">
                <a:solidFill>
                  <a:schemeClr val="accent2">
                    <a:lumMod val="75000"/>
                  </a:schemeClr>
                </a:solidFill>
              </a:rPr>
              <a:t>newness of such a venture</a:t>
            </a:r>
            <a:r>
              <a:rPr lang="en-US" b="1" dirty="0">
                <a:solidFill>
                  <a:srgbClr val="002060"/>
                </a:solidFill>
              </a:rPr>
              <a:t>. Prefer products, services or technology that does not previously exist in that environment.</a:t>
            </a:r>
            <a:endParaRPr lang="en-US" b="1" dirty="0">
              <a:solidFill>
                <a:srgbClr val="002060"/>
              </a:solidFill>
            </a:endParaRPr>
          </a:p>
          <a:p>
            <a:pPr algn="just"/>
            <a:r>
              <a:rPr lang="en-US" b="1" dirty="0">
                <a:solidFill>
                  <a:srgbClr val="002060"/>
                </a:solidFill>
              </a:rPr>
              <a:t> Third is the perceived desirability whether their </a:t>
            </a:r>
            <a:r>
              <a:rPr lang="en-US" b="1" dirty="0">
                <a:solidFill>
                  <a:schemeClr val="accent2">
                    <a:lumMod val="75000"/>
                  </a:schemeClr>
                </a:solidFill>
              </a:rPr>
              <a:t>product has the moral or legal acceptability in that environment.</a:t>
            </a:r>
            <a:endParaRPr lang="en-IN" b="1" dirty="0">
              <a:solidFill>
                <a:schemeClr val="accent2">
                  <a:lumMod val="7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1"/>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C00000"/>
                </a:solidFill>
                <a:effectLst>
                  <a:outerShdw blurRad="38100" dist="38100" dir="2700000" algn="tl">
                    <a:srgbClr val="000000">
                      <a:alpha val="43137"/>
                    </a:srgbClr>
                  </a:outerShdw>
                </a:effectLst>
                <a:latin typeface="+mn-lt"/>
              </a:rPr>
              <a:t>Entrepreneurship  Opportunity Identification Process</a:t>
            </a:r>
            <a:endParaRPr lang="en-IN" dirty="0">
              <a:latin typeface="+mn-lt"/>
            </a:endParaRPr>
          </a:p>
        </p:txBody>
      </p:sp>
      <p:pic>
        <p:nvPicPr>
          <p:cNvPr id="4" name="Content Placeholder 3"/>
          <p:cNvPicPr>
            <a:picLocks noGrp="1" noChangeAspect="1"/>
          </p:cNvPicPr>
          <p:nvPr>
            <p:ph idx="1"/>
          </p:nvPr>
        </p:nvPicPr>
        <p:blipFill>
          <a:blip r:embed="rId1"/>
          <a:stretch>
            <a:fillRect/>
          </a:stretch>
        </p:blipFill>
        <p:spPr>
          <a:xfrm>
            <a:off x="180304" y="1790163"/>
            <a:ext cx="11642502" cy="4687910"/>
          </a:xfrm>
          <a:prstGeom prst="rect">
            <a:avLst/>
          </a:prstGeom>
          <a:solidFill>
            <a:schemeClr val="accent1"/>
          </a:solid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C00000"/>
                </a:solidFill>
                <a:effectLst>
                  <a:outerShdw blurRad="38100" dist="38100" dir="2700000" algn="tl">
                    <a:srgbClr val="000000">
                      <a:alpha val="43137"/>
                    </a:srgbClr>
                  </a:outerShdw>
                </a:effectLst>
                <a:latin typeface="+mn-lt"/>
              </a:rPr>
              <a:t>Stages of </a:t>
            </a:r>
            <a:r>
              <a:rPr lang="en-IN" b="1" dirty="0">
                <a:solidFill>
                  <a:srgbClr val="C00000"/>
                </a:solidFill>
                <a:effectLst>
                  <a:outerShdw blurRad="38100" dist="38100" dir="2700000" algn="tl">
                    <a:srgbClr val="000000">
                      <a:alpha val="43137"/>
                    </a:srgbClr>
                  </a:outerShdw>
                </a:effectLst>
                <a:latin typeface="+mn-lt"/>
              </a:rPr>
              <a:t>Opportunity Identification Process</a:t>
            </a:r>
            <a:r>
              <a:rPr lang="en-US" b="1" dirty="0">
                <a:solidFill>
                  <a:srgbClr val="C00000"/>
                </a:solidFill>
                <a:effectLst>
                  <a:outerShdw blurRad="38100" dist="38100" dir="2700000" algn="tl">
                    <a:srgbClr val="000000">
                      <a:alpha val="43137"/>
                    </a:srgbClr>
                  </a:outerShdw>
                </a:effectLst>
                <a:latin typeface="+mn-lt"/>
              </a:rPr>
              <a:t> </a:t>
            </a:r>
            <a:endParaRPr lang="en-IN" b="1" dirty="0">
              <a:solidFill>
                <a:srgbClr val="C00000"/>
              </a:solidFill>
              <a:effectLst>
                <a:outerShdw blurRad="38100" dist="38100" dir="2700000" algn="tl">
                  <a:srgbClr val="000000">
                    <a:alpha val="43137"/>
                  </a:srgbClr>
                </a:outerShdw>
              </a:effectLst>
              <a:latin typeface="+mn-lt"/>
            </a:endParaRPr>
          </a:p>
        </p:txBody>
      </p:sp>
      <p:graphicFrame>
        <p:nvGraphicFramePr>
          <p:cNvPr id="4" name="Diagram 3"/>
          <p:cNvGraphicFramePr/>
          <p:nvPr/>
        </p:nvGraphicFramePr>
        <p:xfrm>
          <a:off x="2946400" y="1532586"/>
          <a:ext cx="5759718" cy="351593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5" name="Rectangle 4"/>
          <p:cNvSpPr/>
          <p:nvPr/>
        </p:nvSpPr>
        <p:spPr>
          <a:xfrm>
            <a:off x="4404576" y="5428073"/>
            <a:ext cx="4765182" cy="584775"/>
          </a:xfrm>
          <a:prstGeom prst="rect">
            <a:avLst/>
          </a:prstGeom>
          <a:solidFill>
            <a:schemeClr val="accent1">
              <a:lumMod val="60000"/>
              <a:lumOff val="40000"/>
            </a:schemeClr>
          </a:solidFill>
          <a:ln>
            <a:solidFill>
              <a:schemeClr val="accent1">
                <a:lumMod val="75000"/>
              </a:schemeClr>
            </a:solidFill>
          </a:ln>
        </p:spPr>
        <p:txBody>
          <a:bodyPr wrap="square">
            <a:spAutoFit/>
          </a:bodyPr>
          <a:lstStyle/>
          <a:p>
            <a:pPr algn="just"/>
            <a:r>
              <a:rPr lang="en-IN" sz="3200" b="1" dirty="0">
                <a:solidFill>
                  <a:srgbClr val="002060"/>
                </a:solidFill>
              </a:rPr>
              <a:t>Elaboration</a:t>
            </a:r>
            <a:endParaRPr lang="en-IN" sz="3200" b="1" dirty="0">
              <a:solidFill>
                <a:srgbClr val="002060"/>
              </a:solidFill>
            </a:endParaRPr>
          </a:p>
        </p:txBody>
      </p:sp>
      <p:sp>
        <p:nvSpPr>
          <p:cNvPr id="7" name="Down Arrow 6"/>
          <p:cNvSpPr/>
          <p:nvPr/>
        </p:nvSpPr>
        <p:spPr>
          <a:xfrm>
            <a:off x="8023538" y="5048518"/>
            <a:ext cx="553792" cy="3795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accent3">
                  <a:lumMod val="20000"/>
                  <a:lumOff val="80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1"/>
          <a:stretch>
            <a:fillRect/>
          </a:stretch>
        </p:blipFill>
        <p:spPr>
          <a:xfrm>
            <a:off x="0" y="103030"/>
            <a:ext cx="12067503" cy="675496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b="1" dirty="0">
                <a:solidFill>
                  <a:srgbClr val="C00000"/>
                </a:solidFill>
                <a:effectLst>
                  <a:outerShdw blurRad="38100" dist="38100" dir="2700000" algn="tl">
                    <a:srgbClr val="000000">
                      <a:alpha val="43137"/>
                    </a:srgbClr>
                  </a:outerShdw>
                </a:effectLst>
                <a:latin typeface="+mn-lt"/>
              </a:rPr>
              <a:t>Preparation</a:t>
            </a: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477895"/>
            <a:ext cx="10515600" cy="4351338"/>
          </a:xfrm>
        </p:spPr>
        <p:txBody>
          <a:bodyPr vert="horz" lIns="91440" tIns="45720" rIns="91440" bIns="45720" rtlCol="0">
            <a:normAutofit/>
          </a:bodyPr>
          <a:lstStyle/>
          <a:p>
            <a:pPr marL="0" indent="0" algn="just">
              <a:buNone/>
            </a:pPr>
            <a:br>
              <a:rPr lang="en-IN" b="1" dirty="0">
                <a:solidFill>
                  <a:srgbClr val="002060"/>
                </a:solidFill>
              </a:rPr>
            </a:br>
            <a:r>
              <a:rPr lang="en-IN" b="1" dirty="0">
                <a:solidFill>
                  <a:srgbClr val="002060"/>
                </a:solidFill>
              </a:rPr>
              <a:t>Preparation stage is that </a:t>
            </a:r>
            <a:r>
              <a:rPr lang="en-IN" b="1" dirty="0">
                <a:solidFill>
                  <a:srgbClr val="00B050"/>
                </a:solidFill>
              </a:rPr>
              <a:t>knowledge and experience exercised </a:t>
            </a:r>
            <a:r>
              <a:rPr lang="en-IN" b="1" dirty="0">
                <a:solidFill>
                  <a:srgbClr val="002060"/>
                </a:solidFill>
              </a:rPr>
              <a:t>just before the opportunity  discovery  process. </a:t>
            </a:r>
            <a:endParaRPr lang="en-IN" b="1" dirty="0">
              <a:solidFill>
                <a:srgbClr val="002060"/>
              </a:solidFill>
            </a:endParaRPr>
          </a:p>
          <a:p>
            <a:pPr algn="just"/>
            <a:r>
              <a:rPr lang="en-IN" b="1" dirty="0">
                <a:solidFill>
                  <a:srgbClr val="002060"/>
                </a:solidFill>
              </a:rPr>
              <a:t>These knowledge  and  experience are not  often deliberately acquired. However, preparation itself is usually a </a:t>
            </a:r>
            <a:r>
              <a:rPr lang="en-IN" b="1" dirty="0">
                <a:solidFill>
                  <a:srgbClr val="00B050"/>
                </a:solidFill>
              </a:rPr>
              <a:t>deliberate attempt to widen capability in an area</a:t>
            </a:r>
            <a:r>
              <a:rPr lang="en-IN" b="1" dirty="0">
                <a:solidFill>
                  <a:srgbClr val="002060"/>
                </a:solidFill>
              </a:rPr>
              <a:t> and become sensitive to concerns in a field of interest. </a:t>
            </a:r>
            <a:endParaRPr lang="en-IN" b="1" dirty="0">
              <a:solidFill>
                <a:srgbClr val="002060"/>
              </a:solidFill>
            </a:endParaRPr>
          </a:p>
          <a:p>
            <a:pPr algn="just"/>
            <a:r>
              <a:rPr lang="en-IN" b="1" dirty="0">
                <a:solidFill>
                  <a:srgbClr val="002060"/>
                </a:solidFill>
              </a:rPr>
              <a:t>In an organized situation, the background of the business, the </a:t>
            </a:r>
            <a:r>
              <a:rPr lang="en-IN" b="1" dirty="0">
                <a:solidFill>
                  <a:srgbClr val="00B050"/>
                </a:solidFill>
              </a:rPr>
              <a:t>products or services or the technological knowledge must have majorly informed the main ideas of the successful venture</a:t>
            </a:r>
            <a:r>
              <a:rPr lang="en-IN" b="1" dirty="0">
                <a:solidFill>
                  <a:srgbClr val="002060"/>
                </a:solidFill>
              </a:rPr>
              <a:t>.</a:t>
            </a:r>
            <a:endParaRPr lang="en-IN" b="1" dirty="0">
              <a:solidFill>
                <a:srgbClr val="002060"/>
              </a:solidFill>
            </a:endParaRPr>
          </a:p>
          <a:p>
            <a:pPr algn="just"/>
            <a:endParaRPr lang="en-IN" b="1" dirty="0">
              <a:solidFill>
                <a:srgbClr val="00206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b="1" dirty="0">
                <a:solidFill>
                  <a:srgbClr val="C00000"/>
                </a:solidFill>
                <a:effectLst>
                  <a:outerShdw blurRad="38100" dist="38100" dir="2700000" algn="tl">
                    <a:srgbClr val="000000">
                      <a:alpha val="43137"/>
                    </a:srgbClr>
                  </a:outerShdw>
                </a:effectLst>
                <a:latin typeface="+mn-lt"/>
              </a:rPr>
              <a:t>Incubation</a:t>
            </a: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2405174"/>
            <a:ext cx="10515600" cy="2591829"/>
          </a:xfrm>
        </p:spPr>
        <p:txBody>
          <a:bodyPr vert="horz" lIns="91440" tIns="45720" rIns="91440" bIns="45720" rtlCol="0">
            <a:normAutofit/>
          </a:bodyPr>
          <a:lstStyle/>
          <a:p>
            <a:pPr algn="just"/>
            <a:r>
              <a:rPr lang="en-US" b="1" dirty="0">
                <a:solidFill>
                  <a:srgbClr val="00B050"/>
                </a:solidFill>
              </a:rPr>
              <a:t>Incubation means aid to develop an idea</a:t>
            </a:r>
            <a:r>
              <a:rPr lang="en-US" b="1" dirty="0">
                <a:solidFill>
                  <a:srgbClr val="002060"/>
                </a:solidFill>
              </a:rPr>
              <a:t>.</a:t>
            </a:r>
            <a:endParaRPr lang="en-IN" b="1" dirty="0">
              <a:solidFill>
                <a:srgbClr val="002060"/>
              </a:solidFill>
            </a:endParaRPr>
          </a:p>
          <a:p>
            <a:pPr algn="just"/>
            <a:r>
              <a:rPr lang="en-US" b="1" dirty="0">
                <a:solidFill>
                  <a:srgbClr val="002060"/>
                </a:solidFill>
              </a:rPr>
              <a:t>Incubator support emerging businesses with several services, such as assistance in building management teams, developing business and marketing plans, funds, professional services, shared equipment and more.</a:t>
            </a:r>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8345510" y="-193183"/>
            <a:ext cx="3846490" cy="275607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b="1" dirty="0">
                <a:solidFill>
                  <a:srgbClr val="C00000"/>
                </a:solidFill>
                <a:effectLst>
                  <a:outerShdw blurRad="38100" dist="38100" dir="2700000" algn="tl">
                    <a:srgbClr val="000000">
                      <a:alpha val="43137"/>
                    </a:srgbClr>
                  </a:outerShdw>
                </a:effectLst>
                <a:latin typeface="+mn-lt"/>
              </a:rPr>
              <a:t>Insight</a:t>
            </a: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a:r>
              <a:rPr lang="en-US" b="1" dirty="0"/>
              <a:t>Developing the </a:t>
            </a:r>
            <a:r>
              <a:rPr lang="en-US" b="1" dirty="0">
                <a:solidFill>
                  <a:schemeClr val="accent2">
                    <a:lumMod val="75000"/>
                  </a:schemeClr>
                </a:solidFill>
              </a:rPr>
              <a:t>customer value proposition</a:t>
            </a:r>
            <a:r>
              <a:rPr lang="en-US" b="1" dirty="0"/>
              <a:t>, developing the business model, developing financial models and capital raising</a:t>
            </a:r>
            <a:r>
              <a:rPr lang="en-US" dirty="0"/>
              <a:t>.</a:t>
            </a:r>
            <a:r>
              <a:rPr lang="en-IN" b="1" dirty="0">
                <a:solidFill>
                  <a:srgbClr val="00B050"/>
                </a:solidFill>
              </a:rPr>
              <a:t>. </a:t>
            </a:r>
            <a:endParaRPr lang="en-IN" b="1" dirty="0">
              <a:solidFill>
                <a:srgbClr val="00B050"/>
              </a:solidFill>
            </a:endParaRPr>
          </a:p>
          <a:p>
            <a:pPr algn="just"/>
            <a:r>
              <a:rPr lang="en-IN" b="1" dirty="0">
                <a:solidFill>
                  <a:srgbClr val="002060"/>
                </a:solidFill>
              </a:rPr>
              <a:t>It is a particular moment that keeps occurring persistently right through the process of opportunity identification. </a:t>
            </a:r>
            <a:endParaRPr lang="en-IN" b="1" dirty="0">
              <a:solidFill>
                <a:srgbClr val="002060"/>
              </a:solidFill>
            </a:endParaRPr>
          </a:p>
          <a:p>
            <a:pPr marL="0" indent="0" algn="just">
              <a:buNone/>
            </a:pPr>
            <a:endParaRPr lang="en-IN" b="1" dirty="0">
              <a:solidFill>
                <a:srgbClr val="00206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b="1" dirty="0">
                <a:solidFill>
                  <a:srgbClr val="C00000"/>
                </a:solidFill>
                <a:effectLst>
                  <a:outerShdw blurRad="38100" dist="38100" dir="2700000" algn="tl">
                    <a:srgbClr val="000000">
                      <a:alpha val="43137"/>
                    </a:srgbClr>
                  </a:outerShdw>
                </a:effectLst>
                <a:latin typeface="+mn-lt"/>
              </a:rPr>
              <a:t>Evaluation</a:t>
            </a: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vert="horz" lIns="91440" tIns="45720" rIns="91440" bIns="45720" rtlCol="0">
            <a:normAutofit/>
          </a:bodyPr>
          <a:lstStyle/>
          <a:p>
            <a:pPr algn="just"/>
            <a:r>
              <a:rPr lang="en-IN" b="1" dirty="0">
                <a:solidFill>
                  <a:srgbClr val="002060"/>
                </a:solidFill>
              </a:rPr>
              <a:t>Evaluation stage is about </a:t>
            </a:r>
            <a:r>
              <a:rPr lang="en-IN" b="1" dirty="0">
                <a:solidFill>
                  <a:schemeClr val="accent2">
                    <a:lumMod val="75000"/>
                  </a:schemeClr>
                </a:solidFill>
              </a:rPr>
              <a:t>investigating if the recognized and developed ideas are feasible,</a:t>
            </a:r>
            <a:r>
              <a:rPr lang="en-IN" b="1" dirty="0">
                <a:solidFill>
                  <a:srgbClr val="002060"/>
                </a:solidFill>
              </a:rPr>
              <a:t> if the businessman has the required abilities to realize the ideas and if the idea is  sufficiently innovative  for  prospects. </a:t>
            </a:r>
            <a:endParaRPr lang="en-IN" b="1" dirty="0">
              <a:solidFill>
                <a:srgbClr val="002060"/>
              </a:solidFill>
            </a:endParaRPr>
          </a:p>
          <a:p>
            <a:pPr algn="just"/>
            <a:r>
              <a:rPr lang="en-US" b="1" dirty="0"/>
              <a:t>Entrepreneurship is essentially </a:t>
            </a:r>
            <a:r>
              <a:rPr lang="en-US" b="1" dirty="0">
                <a:solidFill>
                  <a:srgbClr val="7030A0"/>
                </a:solidFill>
              </a:rPr>
              <a:t>the act of creation requiring the ability to recognize an opportunity, shape a goal, and take advantage of a situation. </a:t>
            </a:r>
            <a:r>
              <a:rPr lang="en-US" b="1" dirty="0"/>
              <a:t>Entrepreneurs plan, persuade, raise resources, and give birth to new ventures.</a:t>
            </a:r>
            <a:endParaRPr lang="en-IN" b="1" dirty="0">
              <a:solidFill>
                <a:srgbClr val="00206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b="1" dirty="0">
                <a:solidFill>
                  <a:srgbClr val="C00000"/>
                </a:solidFill>
                <a:effectLst>
                  <a:outerShdw blurRad="38100" dist="38100" dir="2700000" algn="tl">
                    <a:srgbClr val="000000">
                      <a:alpha val="43137"/>
                    </a:srgbClr>
                  </a:outerShdw>
                </a:effectLst>
                <a:latin typeface="+mn-lt"/>
              </a:rPr>
              <a:t>Elaboration</a:t>
            </a:r>
            <a:endParaRPr lang="en-IN" b="1" dirty="0">
              <a:solidFill>
                <a:srgbClr val="C0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algn="just"/>
            <a:r>
              <a:rPr lang="en-IN" b="1" dirty="0">
                <a:solidFill>
                  <a:srgbClr val="002060"/>
                </a:solidFill>
              </a:rPr>
              <a:t>Elaboration is that stage that </a:t>
            </a:r>
            <a:r>
              <a:rPr lang="en-IN" b="1" dirty="0">
                <a:solidFill>
                  <a:srgbClr val="00B050"/>
                </a:solidFill>
              </a:rPr>
              <a:t>exposes the opportunity/ideas to external analysis </a:t>
            </a:r>
            <a:r>
              <a:rPr lang="en-IN" b="1" dirty="0">
                <a:solidFill>
                  <a:srgbClr val="002060"/>
                </a:solidFill>
              </a:rPr>
              <a:t>with the tedious and time–consuming options selection, choice decision and organization of resources.</a:t>
            </a:r>
            <a:endParaRPr lang="en-IN" b="1" dirty="0">
              <a:solidFill>
                <a:srgbClr val="002060"/>
              </a:solidFill>
            </a:endParaRPr>
          </a:p>
          <a:p>
            <a:pPr algn="just"/>
            <a:r>
              <a:rPr lang="en-IN" b="1" dirty="0">
                <a:solidFill>
                  <a:srgbClr val="002060"/>
                </a:solidFill>
              </a:rPr>
              <a:t> It is </a:t>
            </a:r>
            <a:r>
              <a:rPr lang="en-IN" b="1" dirty="0">
                <a:solidFill>
                  <a:srgbClr val="00B050"/>
                </a:solidFill>
              </a:rPr>
              <a:t>customarily in search of all legalities that could build confidence and guarantee the practicability of the business</a:t>
            </a:r>
            <a:r>
              <a:rPr lang="en-IN" b="1" dirty="0">
                <a:solidFill>
                  <a:srgbClr val="002060"/>
                </a:solidFill>
              </a:rPr>
              <a:t>.</a:t>
            </a:r>
            <a:endParaRPr lang="en-IN" b="1" dirty="0">
              <a:solidFill>
                <a:srgbClr val="002060"/>
              </a:solidFill>
            </a:endParaRPr>
          </a:p>
          <a:p>
            <a:pPr algn="just"/>
            <a:r>
              <a:rPr lang="en-IN" b="1" dirty="0">
                <a:solidFill>
                  <a:srgbClr val="7030A0"/>
                </a:solidFill>
              </a:rPr>
              <a:t>Reduces  uncertainties  </a:t>
            </a:r>
            <a:r>
              <a:rPr lang="en-IN" b="1" dirty="0">
                <a:solidFill>
                  <a:srgbClr val="002060"/>
                </a:solidFill>
              </a:rPr>
              <a:t>by  providing  the  detailed  planning  activities  after  the evaluation viability confirmation. This will eventually reveal the concept areas that still need further analysis and attention.</a:t>
            </a:r>
            <a:endParaRPr lang="en-IN" b="1" dirty="0">
              <a:solidFill>
                <a:srgbClr val="002060"/>
              </a:solidFill>
            </a:endParaRPr>
          </a:p>
          <a:p>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pattFill prst="pct7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4118" y="2369078"/>
            <a:ext cx="5752615" cy="1325563"/>
          </a:xfrm>
        </p:spPr>
        <p:txBody>
          <a:bodyPr vert="horz" lIns="91440" tIns="45720" rIns="91440" bIns="45720" rtlCol="0" anchor="ctr">
            <a:noAutofit/>
          </a:bodyPr>
          <a:lstStyle/>
          <a:p>
            <a:pPr algn="ctr"/>
            <a:r>
              <a:rPr lang="en-US" sz="6600" b="1" dirty="0">
                <a:solidFill>
                  <a:srgbClr val="C00000"/>
                </a:solidFill>
                <a:effectLst>
                  <a:outerShdw blurRad="38100" dist="38100" dir="2700000" algn="tl">
                    <a:srgbClr val="000000">
                      <a:alpha val="43137"/>
                    </a:srgbClr>
                  </a:outerShdw>
                </a:effectLst>
                <a:latin typeface="+mn-lt"/>
              </a:rPr>
              <a:t>Sources of business ideas</a:t>
            </a:r>
            <a:endParaRPr lang="en-IN" sz="6600" b="1" dirty="0">
              <a:solidFill>
                <a:srgbClr val="C00000"/>
              </a:solidFill>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1"/>
          <a:stretch>
            <a:fillRect/>
          </a:stretch>
        </p:blipFill>
        <p:spPr>
          <a:xfrm>
            <a:off x="6710289" y="0"/>
            <a:ext cx="5481711"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Sources of business ideas</a:t>
            </a:r>
            <a:endParaRPr lang="en-IN" sz="4800" dirty="0">
              <a:solidFill>
                <a:srgbClr val="FF3399"/>
              </a:solidFill>
              <a:latin typeface="+mn-lt"/>
              <a:cs typeface="Times New Roman" panose="02020603050405020304" pitchFamily="18" charset="0"/>
            </a:endParaRPr>
          </a:p>
        </p:txBody>
      </p:sp>
      <p:sp>
        <p:nvSpPr>
          <p:cNvPr id="3" name="Content Placeholder 2"/>
          <p:cNvSpPr>
            <a:spLocks noGrp="1"/>
          </p:cNvSpPr>
          <p:nvPr>
            <p:ph idx="1"/>
          </p:nvPr>
        </p:nvSpPr>
        <p:spPr>
          <a:xfrm>
            <a:off x="838200" y="1445796"/>
            <a:ext cx="10515600" cy="5137883"/>
          </a:xfrm>
        </p:spPr>
        <p:txBody>
          <a:bodyPr>
            <a:normAutofit lnSpcReduction="10000"/>
          </a:bodyPr>
          <a:lstStyle/>
          <a:p>
            <a:pPr marL="0" indent="0">
              <a:buNone/>
            </a:pPr>
            <a:r>
              <a:rPr lang="en-IN" b="1" dirty="0">
                <a:solidFill>
                  <a:srgbClr val="002060"/>
                </a:solidFill>
              </a:rPr>
              <a:t>1. Past Work Experience</a:t>
            </a:r>
            <a:endParaRPr lang="en-IN" b="1" dirty="0">
              <a:solidFill>
                <a:srgbClr val="002060"/>
              </a:solidFill>
            </a:endParaRPr>
          </a:p>
          <a:p>
            <a:pPr marL="0" indent="0">
              <a:buNone/>
            </a:pPr>
            <a:r>
              <a:rPr lang="en-IN" b="1" dirty="0">
                <a:solidFill>
                  <a:srgbClr val="002060"/>
                </a:solidFill>
              </a:rPr>
              <a:t>2. Hobbies and Interests</a:t>
            </a:r>
            <a:endParaRPr lang="en-IN" b="1" dirty="0">
              <a:solidFill>
                <a:srgbClr val="002060"/>
              </a:solidFill>
            </a:endParaRPr>
          </a:p>
          <a:p>
            <a:pPr marL="0" indent="0">
              <a:buNone/>
            </a:pPr>
            <a:r>
              <a:rPr lang="en-IN" b="1" dirty="0">
                <a:solidFill>
                  <a:srgbClr val="002060"/>
                </a:solidFill>
              </a:rPr>
              <a:t>3. Consultation </a:t>
            </a:r>
            <a:endParaRPr lang="en-IN" b="1" dirty="0">
              <a:solidFill>
                <a:srgbClr val="002060"/>
              </a:solidFill>
            </a:endParaRPr>
          </a:p>
          <a:p>
            <a:pPr marL="0" indent="0">
              <a:buNone/>
            </a:pPr>
            <a:r>
              <a:rPr lang="en-IN" b="1" dirty="0">
                <a:solidFill>
                  <a:srgbClr val="002060"/>
                </a:solidFill>
              </a:rPr>
              <a:t>4. Customer surveys</a:t>
            </a:r>
            <a:endParaRPr lang="en-IN" b="1" dirty="0">
              <a:solidFill>
                <a:srgbClr val="002060"/>
              </a:solidFill>
            </a:endParaRPr>
          </a:p>
          <a:p>
            <a:pPr marL="0" indent="0">
              <a:buNone/>
            </a:pPr>
            <a:r>
              <a:rPr lang="en-IN" b="1" dirty="0">
                <a:solidFill>
                  <a:srgbClr val="002060"/>
                </a:solidFill>
              </a:rPr>
              <a:t>5. Brainstorming </a:t>
            </a:r>
            <a:endParaRPr lang="en-IN" b="1" dirty="0">
              <a:solidFill>
                <a:srgbClr val="002060"/>
              </a:solidFill>
            </a:endParaRPr>
          </a:p>
          <a:p>
            <a:pPr marL="0" indent="0">
              <a:buNone/>
            </a:pPr>
            <a:r>
              <a:rPr lang="en-IN" b="1" dirty="0">
                <a:solidFill>
                  <a:srgbClr val="002060"/>
                </a:solidFill>
              </a:rPr>
              <a:t>6. Travel</a:t>
            </a:r>
            <a:endParaRPr lang="en-IN" b="1" dirty="0">
              <a:solidFill>
                <a:srgbClr val="002060"/>
              </a:solidFill>
            </a:endParaRPr>
          </a:p>
          <a:p>
            <a:pPr marL="0" indent="0">
              <a:buNone/>
            </a:pPr>
            <a:r>
              <a:rPr lang="en-IN" b="1" dirty="0">
                <a:solidFill>
                  <a:srgbClr val="002060"/>
                </a:solidFill>
              </a:rPr>
              <a:t>7. Books and Magazines</a:t>
            </a:r>
            <a:endParaRPr lang="en-IN" b="1" dirty="0">
              <a:solidFill>
                <a:srgbClr val="002060"/>
              </a:solidFill>
            </a:endParaRPr>
          </a:p>
          <a:p>
            <a:pPr marL="0" indent="0">
              <a:buNone/>
            </a:pPr>
            <a:r>
              <a:rPr lang="en-IN" b="1" dirty="0">
                <a:solidFill>
                  <a:srgbClr val="002060"/>
                </a:solidFill>
              </a:rPr>
              <a:t>8. Current Trends</a:t>
            </a:r>
            <a:endParaRPr lang="en-IN" b="1" dirty="0">
              <a:solidFill>
                <a:srgbClr val="002060"/>
              </a:solidFill>
            </a:endParaRPr>
          </a:p>
          <a:p>
            <a:pPr marL="0" indent="0">
              <a:buNone/>
            </a:pPr>
            <a:r>
              <a:rPr lang="en-IN" b="1" dirty="0">
                <a:solidFill>
                  <a:srgbClr val="002060"/>
                </a:solidFill>
              </a:rPr>
              <a:t>9. Research Organizations</a:t>
            </a:r>
            <a:endParaRPr lang="en-IN" b="1" dirty="0">
              <a:solidFill>
                <a:srgbClr val="002060"/>
              </a:solidFill>
            </a:endParaRPr>
          </a:p>
          <a:p>
            <a:pPr marL="0" indent="0">
              <a:buNone/>
            </a:pPr>
            <a:r>
              <a:rPr lang="en-IN" b="1" dirty="0">
                <a:solidFill>
                  <a:srgbClr val="002060"/>
                </a:solidFill>
              </a:rPr>
              <a:t>10. The Web</a:t>
            </a:r>
            <a:endParaRPr lang="en-IN" b="1" dirty="0">
              <a:solidFill>
                <a:srgbClr val="002060"/>
              </a:solidFill>
            </a:endParaRPr>
          </a:p>
          <a:p>
            <a:pPr marL="0" indent="0">
              <a:buNone/>
            </a:pPr>
            <a:r>
              <a:rPr lang="en-US" b="1" dirty="0">
                <a:solidFill>
                  <a:srgbClr val="002060"/>
                </a:solidFill>
              </a:rPr>
              <a:t>11.</a:t>
            </a:r>
            <a:r>
              <a:rPr lang="en-IN" b="1" i="1" dirty="0">
                <a:solidFill>
                  <a:srgbClr val="002060"/>
                </a:solidFill>
              </a:rPr>
              <a:t> </a:t>
            </a:r>
            <a:r>
              <a:rPr lang="en-IN" b="1" dirty="0">
                <a:solidFill>
                  <a:srgbClr val="002060"/>
                </a:solidFill>
              </a:rPr>
              <a:t>Distribution Channels</a:t>
            </a:r>
            <a:endParaRPr lang="en-IN" b="1" dirty="0">
              <a:solidFill>
                <a:srgbClr val="002060"/>
              </a:solidFill>
            </a:endParaRPr>
          </a:p>
          <a:p>
            <a:pPr marL="0" indent="0">
              <a:buNone/>
            </a:pPr>
            <a:endParaRPr lang="en-IN" b="1" dirty="0"/>
          </a:p>
          <a:p>
            <a:pPr marL="0" indent="0">
              <a:buNone/>
            </a:pPr>
            <a:endParaRPr lang="en-IN" b="1" dirty="0"/>
          </a:p>
          <a:p>
            <a:pPr marL="0" indent="0">
              <a:buNone/>
            </a:pPr>
            <a:endParaRPr lang="en-IN" dirty="0"/>
          </a:p>
        </p:txBody>
      </p:sp>
      <p:pic>
        <p:nvPicPr>
          <p:cNvPr id="4" name="Picture 3"/>
          <p:cNvPicPr>
            <a:picLocks noChangeAspect="1"/>
          </p:cNvPicPr>
          <p:nvPr/>
        </p:nvPicPr>
        <p:blipFill>
          <a:blip r:embed="rId1"/>
          <a:stretch>
            <a:fillRect/>
          </a:stretch>
        </p:blipFill>
        <p:spPr>
          <a:xfrm>
            <a:off x="7469746" y="0"/>
            <a:ext cx="4722254"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1. Past work experience</a:t>
            </a:r>
            <a:endPar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endParaRPr>
          </a:p>
        </p:txBody>
      </p:sp>
      <p:sp>
        <p:nvSpPr>
          <p:cNvPr id="3" name="Content Placeholder 2"/>
          <p:cNvSpPr>
            <a:spLocks noGrp="1"/>
          </p:cNvSpPr>
          <p:nvPr>
            <p:ph idx="1"/>
          </p:nvPr>
        </p:nvSpPr>
        <p:spPr>
          <a:xfrm>
            <a:off x="838200" y="3034696"/>
            <a:ext cx="10515600" cy="4351338"/>
          </a:xfrm>
        </p:spPr>
        <p:txBody>
          <a:bodyPr/>
          <a:lstStyle/>
          <a:p>
            <a:pPr algn="just"/>
            <a:r>
              <a:rPr lang="en-IN" b="1" dirty="0">
                <a:solidFill>
                  <a:srgbClr val="002060"/>
                </a:solidFill>
              </a:rPr>
              <a:t>Past work experience, especially business experience, will help you </a:t>
            </a:r>
            <a:r>
              <a:rPr lang="en-IN" b="1" dirty="0">
                <a:solidFill>
                  <a:srgbClr val="7030A0"/>
                </a:solidFill>
              </a:rPr>
              <a:t>navigate all odds while thinking about your next business idea</a:t>
            </a:r>
            <a:r>
              <a:rPr lang="en-IN" b="1" dirty="0">
                <a:solidFill>
                  <a:srgbClr val="002060"/>
                </a:solidFill>
              </a:rPr>
              <a:t>. </a:t>
            </a:r>
            <a:endParaRPr lang="en-IN" b="1" dirty="0">
              <a:solidFill>
                <a:srgbClr val="002060"/>
              </a:solidFill>
            </a:endParaRPr>
          </a:p>
          <a:p>
            <a:pPr algn="just"/>
            <a:r>
              <a:rPr lang="en-IN" b="1" dirty="0">
                <a:solidFill>
                  <a:srgbClr val="002060"/>
                </a:solidFill>
              </a:rPr>
              <a:t>Past work experience is one of the greatest sources of business ideas as the entrepreneur </a:t>
            </a:r>
            <a:r>
              <a:rPr lang="en-IN" b="1" dirty="0">
                <a:solidFill>
                  <a:srgbClr val="7030A0"/>
                </a:solidFill>
              </a:rPr>
              <a:t>already has the basic knowledge of the product he is planning to introduce to the market</a:t>
            </a:r>
            <a:r>
              <a:rPr lang="en-IN" b="1" dirty="0">
                <a:solidFill>
                  <a:srgbClr val="002060"/>
                </a:solidFill>
              </a:rPr>
              <a:t>. </a:t>
            </a:r>
            <a:endParaRPr lang="en-IN" b="1" dirty="0">
              <a:solidFill>
                <a:srgbClr val="002060"/>
              </a:solidFill>
            </a:endParaRPr>
          </a:p>
          <a:p>
            <a:pPr algn="just"/>
            <a:r>
              <a:rPr lang="en-IN" b="1" dirty="0">
                <a:solidFill>
                  <a:srgbClr val="002060"/>
                </a:solidFill>
              </a:rPr>
              <a:t>This experience helps you </a:t>
            </a:r>
            <a:r>
              <a:rPr lang="en-IN" b="1" dirty="0">
                <a:solidFill>
                  <a:srgbClr val="7030A0"/>
                </a:solidFill>
              </a:rPr>
              <a:t>understand the customers' needs </a:t>
            </a:r>
            <a:r>
              <a:rPr lang="en-IN" b="1" dirty="0">
                <a:solidFill>
                  <a:srgbClr val="002060"/>
                </a:solidFill>
              </a:rPr>
              <a:t>and how to build products that customers will appreciate.</a:t>
            </a:r>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7611415" y="0"/>
            <a:ext cx="4580586" cy="303469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2. Hobbies and interests</a:t>
            </a:r>
            <a:endPar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endParaRPr>
          </a:p>
        </p:txBody>
      </p:sp>
      <p:sp>
        <p:nvSpPr>
          <p:cNvPr id="3" name="Content Placeholder 2"/>
          <p:cNvSpPr>
            <a:spLocks noGrp="1"/>
          </p:cNvSpPr>
          <p:nvPr>
            <p:ph idx="1"/>
          </p:nvPr>
        </p:nvSpPr>
        <p:spPr>
          <a:xfrm>
            <a:off x="451834" y="2887865"/>
            <a:ext cx="10515600" cy="4351338"/>
          </a:xfrm>
        </p:spPr>
        <p:txBody>
          <a:bodyPr vert="horz" lIns="91440" tIns="45720" rIns="91440" bIns="45720" rtlCol="0">
            <a:normAutofit/>
          </a:bodyPr>
          <a:lstStyle/>
          <a:p>
            <a:pPr algn="just"/>
            <a:r>
              <a:rPr lang="en-IN" b="1" dirty="0">
                <a:solidFill>
                  <a:srgbClr val="002060"/>
                </a:solidFill>
              </a:rPr>
              <a:t>A hobby is an activity that you </a:t>
            </a:r>
            <a:r>
              <a:rPr lang="en-IN" b="1" dirty="0">
                <a:solidFill>
                  <a:schemeClr val="accent2">
                    <a:lumMod val="75000"/>
                  </a:schemeClr>
                </a:solidFill>
              </a:rPr>
              <a:t>enjoy doing during your leisure time </a:t>
            </a:r>
            <a:r>
              <a:rPr lang="en-IN" b="1" dirty="0">
                <a:solidFill>
                  <a:srgbClr val="002060"/>
                </a:solidFill>
              </a:rPr>
              <a:t>and is one of the primary sources of business ideas for entrepreneurs.</a:t>
            </a:r>
            <a:endParaRPr lang="en-IN" b="1" dirty="0">
              <a:solidFill>
                <a:srgbClr val="002060"/>
              </a:solidFill>
            </a:endParaRPr>
          </a:p>
          <a:p>
            <a:pPr algn="just"/>
            <a:r>
              <a:rPr lang="en-IN" b="1" dirty="0">
                <a:solidFill>
                  <a:srgbClr val="002060"/>
                </a:solidFill>
              </a:rPr>
              <a:t> most people have founded great successful businesses </a:t>
            </a:r>
            <a:r>
              <a:rPr lang="en-IN" b="1" dirty="0">
                <a:solidFill>
                  <a:schemeClr val="accent2">
                    <a:lumMod val="75000"/>
                  </a:schemeClr>
                </a:solidFill>
              </a:rPr>
              <a:t>while pursuing their interests or hobbies.</a:t>
            </a:r>
            <a:endParaRPr lang="en-IN" b="1" dirty="0">
              <a:solidFill>
                <a:schemeClr val="accent2">
                  <a:lumMod val="75000"/>
                </a:schemeClr>
              </a:solidFill>
            </a:endParaRPr>
          </a:p>
          <a:p>
            <a:pPr algn="just"/>
            <a:r>
              <a:rPr lang="en-IN" b="1" dirty="0">
                <a:solidFill>
                  <a:srgbClr val="002060"/>
                </a:solidFill>
              </a:rPr>
              <a:t>if you enjoy </a:t>
            </a:r>
            <a:r>
              <a:rPr lang="en-IN" b="1" dirty="0">
                <a:solidFill>
                  <a:schemeClr val="accent2">
                    <a:lumMod val="75000"/>
                  </a:schemeClr>
                </a:solidFill>
              </a:rPr>
              <a:t>travelling, playing with computers, music, sports, performing or cooking</a:t>
            </a:r>
            <a:r>
              <a:rPr lang="en-IN" b="1" dirty="0">
                <a:solidFill>
                  <a:srgbClr val="002060"/>
                </a:solidFill>
              </a:rPr>
              <a:t>, you can seamlessly develop it into a business.</a:t>
            </a:r>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7431111" y="0"/>
            <a:ext cx="4760890" cy="288786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3. Consultation</a:t>
            </a:r>
            <a:endPar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endParaRPr>
          </a:p>
        </p:txBody>
      </p:sp>
      <p:sp>
        <p:nvSpPr>
          <p:cNvPr id="3" name="Content Placeholder 2"/>
          <p:cNvSpPr>
            <a:spLocks noGrp="1"/>
          </p:cNvSpPr>
          <p:nvPr>
            <p:ph idx="1"/>
          </p:nvPr>
        </p:nvSpPr>
        <p:spPr>
          <a:xfrm>
            <a:off x="670775" y="2842877"/>
            <a:ext cx="10515600" cy="4351338"/>
          </a:xfrm>
        </p:spPr>
        <p:txBody>
          <a:bodyPr vert="horz" lIns="91440" tIns="45720" rIns="91440" bIns="45720" rtlCol="0">
            <a:normAutofit/>
          </a:bodyPr>
          <a:lstStyle/>
          <a:p>
            <a:pPr algn="just"/>
            <a:r>
              <a:rPr lang="en-IN" b="1" dirty="0">
                <a:solidFill>
                  <a:srgbClr val="002060"/>
                </a:solidFill>
              </a:rPr>
              <a:t>Consultation is defined as </a:t>
            </a:r>
            <a:r>
              <a:rPr lang="en-IN" b="1" dirty="0">
                <a:solidFill>
                  <a:srgbClr val="00B050"/>
                </a:solidFill>
              </a:rPr>
              <a:t>meeting with an expert in order to seek advice</a:t>
            </a:r>
            <a:r>
              <a:rPr lang="en-IN" b="1" dirty="0">
                <a:solidFill>
                  <a:srgbClr val="002060"/>
                </a:solidFill>
              </a:rPr>
              <a:t>. You can consult with an expert in the business world on the best business ideas.</a:t>
            </a:r>
            <a:endParaRPr lang="en-IN" b="1" dirty="0">
              <a:solidFill>
                <a:srgbClr val="002060"/>
              </a:solidFill>
            </a:endParaRPr>
          </a:p>
          <a:p>
            <a:pPr algn="just"/>
            <a:r>
              <a:rPr lang="en-IN" b="1" dirty="0">
                <a:solidFill>
                  <a:srgbClr val="00B050"/>
                </a:solidFill>
              </a:rPr>
              <a:t>seeking professional advice will help you know what to expect, what goals to set, how and when to achieve them</a:t>
            </a:r>
            <a:r>
              <a:rPr lang="en-IN" b="1" dirty="0">
                <a:solidFill>
                  <a:srgbClr val="002060"/>
                </a:solidFill>
              </a:rPr>
              <a:t>. </a:t>
            </a:r>
            <a:endParaRPr lang="en-IN" b="1" dirty="0">
              <a:solidFill>
                <a:srgbClr val="002060"/>
              </a:solidFill>
            </a:endParaRPr>
          </a:p>
          <a:p>
            <a:pPr algn="just"/>
            <a:r>
              <a:rPr lang="en-IN" b="1" dirty="0">
                <a:solidFill>
                  <a:srgbClr val="002060"/>
                </a:solidFill>
              </a:rPr>
              <a:t>Consultants may also </a:t>
            </a:r>
            <a:r>
              <a:rPr lang="en-IN" b="1" dirty="0">
                <a:solidFill>
                  <a:schemeClr val="accent2">
                    <a:lumMod val="75000"/>
                  </a:schemeClr>
                </a:solidFill>
              </a:rPr>
              <a:t>warn you about what is not working in the business world</a:t>
            </a:r>
            <a:r>
              <a:rPr lang="en-IN" b="1" dirty="0">
                <a:solidFill>
                  <a:srgbClr val="002060"/>
                </a:solidFill>
              </a:rPr>
              <a:t>, which will help you make an informed decision on how to go about your business idea</a:t>
            </a:r>
            <a:endParaRPr lang="en-IN" b="1" dirty="0">
              <a:solidFill>
                <a:srgbClr val="002060"/>
              </a:solidFill>
            </a:endParaRPr>
          </a:p>
        </p:txBody>
      </p:sp>
      <p:pic>
        <p:nvPicPr>
          <p:cNvPr id="5" name="Picture 4"/>
          <p:cNvPicPr>
            <a:picLocks noChangeAspect="1"/>
          </p:cNvPicPr>
          <p:nvPr/>
        </p:nvPicPr>
        <p:blipFill>
          <a:blip r:embed="rId1"/>
          <a:stretch>
            <a:fillRect/>
          </a:stretch>
        </p:blipFill>
        <p:spPr>
          <a:xfrm>
            <a:off x="5190187" y="0"/>
            <a:ext cx="7001814" cy="284287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4. Customer surveys</a:t>
            </a:r>
            <a:endPar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endParaRPr>
          </a:p>
        </p:txBody>
      </p:sp>
      <p:sp>
        <p:nvSpPr>
          <p:cNvPr id="3" name="Content Placeholder 2"/>
          <p:cNvSpPr>
            <a:spLocks noGrp="1"/>
          </p:cNvSpPr>
          <p:nvPr>
            <p:ph idx="1"/>
          </p:nvPr>
        </p:nvSpPr>
        <p:spPr>
          <a:xfrm>
            <a:off x="426076" y="2506662"/>
            <a:ext cx="10515600" cy="4351338"/>
          </a:xfrm>
        </p:spPr>
        <p:txBody>
          <a:bodyPr vert="horz" lIns="91440" tIns="45720" rIns="91440" bIns="45720" rtlCol="0">
            <a:normAutofit/>
          </a:bodyPr>
          <a:lstStyle/>
          <a:p>
            <a:pPr algn="just"/>
            <a:r>
              <a:rPr lang="en-IN" b="1" dirty="0">
                <a:solidFill>
                  <a:srgbClr val="002060"/>
                </a:solidFill>
              </a:rPr>
              <a:t>Customers are the </a:t>
            </a:r>
            <a:r>
              <a:rPr lang="en-IN" b="1" dirty="0">
                <a:solidFill>
                  <a:srgbClr val="00B050"/>
                </a:solidFill>
              </a:rPr>
              <a:t>largest source of new product ideas </a:t>
            </a:r>
            <a:r>
              <a:rPr lang="en-IN" b="1" dirty="0">
                <a:solidFill>
                  <a:srgbClr val="002060"/>
                </a:solidFill>
              </a:rPr>
              <a:t>as they are the direct consumers of the products you plan on introducing to the market. </a:t>
            </a:r>
            <a:endParaRPr lang="en-IN" b="1" dirty="0">
              <a:solidFill>
                <a:srgbClr val="002060"/>
              </a:solidFill>
            </a:endParaRPr>
          </a:p>
          <a:p>
            <a:pPr algn="just"/>
            <a:r>
              <a:rPr lang="en-IN" b="1" dirty="0">
                <a:solidFill>
                  <a:srgbClr val="002060"/>
                </a:solidFill>
              </a:rPr>
              <a:t>Opening up a business that will improve the current products to </a:t>
            </a:r>
            <a:r>
              <a:rPr lang="en-IN" b="1" dirty="0">
                <a:solidFill>
                  <a:srgbClr val="00B050"/>
                </a:solidFill>
              </a:rPr>
              <a:t>customers' tastes and preferences </a:t>
            </a:r>
            <a:r>
              <a:rPr lang="en-IN" b="1" dirty="0">
                <a:solidFill>
                  <a:srgbClr val="002060"/>
                </a:solidFill>
              </a:rPr>
              <a:t>will help you navigate quickly through the business world. </a:t>
            </a:r>
            <a:endParaRPr lang="en-IN" b="1" dirty="0">
              <a:solidFill>
                <a:srgbClr val="002060"/>
              </a:solidFill>
            </a:endParaRPr>
          </a:p>
          <a:p>
            <a:pPr algn="just"/>
            <a:r>
              <a:rPr lang="en-IN" b="1" dirty="0">
                <a:solidFill>
                  <a:srgbClr val="002060"/>
                </a:solidFill>
              </a:rPr>
              <a:t>You can also make contacts with </a:t>
            </a:r>
            <a:r>
              <a:rPr lang="en-IN" b="1" dirty="0">
                <a:solidFill>
                  <a:srgbClr val="00B050"/>
                </a:solidFill>
              </a:rPr>
              <a:t>prospective consumers </a:t>
            </a:r>
            <a:r>
              <a:rPr lang="en-IN" b="1" dirty="0">
                <a:solidFill>
                  <a:srgbClr val="002060"/>
                </a:solidFill>
              </a:rPr>
              <a:t>who will help you know what needs to be improved on the current product. </a:t>
            </a:r>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8152327" y="0"/>
            <a:ext cx="4039673" cy="250666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8468128" cy="4351338"/>
          </a:xfrm>
        </p:spPr>
        <p:txBody>
          <a:bodyPr>
            <a:normAutofit fontScale="92500" lnSpcReduction="10000"/>
          </a:bodyPr>
          <a:lstStyle/>
          <a:p>
            <a:pPr marL="0" indent="0">
              <a:buNone/>
            </a:pPr>
            <a:r>
              <a:rPr lang="en-IN" b="1" dirty="0">
                <a:solidFill>
                  <a:srgbClr val="FF3399"/>
                </a:solidFill>
              </a:rPr>
              <a:t>IMRB International (Indian Market Research Bureau) -1971</a:t>
            </a:r>
            <a:endParaRPr lang="en-IN" b="1" dirty="0">
              <a:solidFill>
                <a:srgbClr val="FF3399"/>
              </a:solidFill>
            </a:endParaRPr>
          </a:p>
          <a:p>
            <a:pPr algn="just"/>
            <a:r>
              <a:rPr lang="en-IN" b="1" dirty="0"/>
              <a:t>A name that always tops the list - IMRB International has its corporate office in the most happening city of India - Mumbai. </a:t>
            </a:r>
            <a:endParaRPr lang="en-IN" b="1" dirty="0"/>
          </a:p>
          <a:p>
            <a:pPr marL="0" indent="0">
              <a:buNone/>
            </a:pPr>
            <a:r>
              <a:rPr lang="en-IN" b="1" dirty="0">
                <a:solidFill>
                  <a:srgbClr val="FF3399"/>
                </a:solidFill>
              </a:rPr>
              <a:t>RNB Research( Rhythm and Blues) -1995</a:t>
            </a:r>
            <a:endParaRPr lang="en-IN" b="1" dirty="0">
              <a:solidFill>
                <a:srgbClr val="FF3399"/>
              </a:solidFill>
            </a:endParaRPr>
          </a:p>
          <a:p>
            <a:pPr algn="just"/>
            <a:r>
              <a:rPr lang="en-IN" b="1" dirty="0"/>
              <a:t>With its corporate office in New Delhi, India, RNB Research, which was established in the year 1995, is an ISO 9001:2000 certified marketing research as well as data collection company that exists in countries like South Africa, Thailand, India, China, Philippines and Russia. It is said to be one of the top five marketing research companies in India.</a:t>
            </a:r>
            <a:endParaRPr lang="en-IN" b="1" dirty="0"/>
          </a:p>
          <a:p>
            <a:endParaRPr lang="en-IN" dirty="0"/>
          </a:p>
        </p:txBody>
      </p:sp>
      <p:pic>
        <p:nvPicPr>
          <p:cNvPr id="6" name="Picture 5"/>
          <p:cNvPicPr>
            <a:picLocks noChangeAspect="1"/>
          </p:cNvPicPr>
          <p:nvPr/>
        </p:nvPicPr>
        <p:blipFill>
          <a:blip r:embed="rId1"/>
          <a:stretch>
            <a:fillRect/>
          </a:stretch>
        </p:blipFill>
        <p:spPr>
          <a:xfrm>
            <a:off x="8920162" y="0"/>
            <a:ext cx="3271838" cy="2202287"/>
          </a:xfrm>
          <a:prstGeom prst="rect">
            <a:avLst/>
          </a:prstGeom>
        </p:spPr>
      </p:pic>
      <p:sp>
        <p:nvSpPr>
          <p:cNvPr id="5" name="AutoShape 2" descr="IMRB International | Safe Water Network"/>
          <p:cNvSpPr>
            <a:spLocks noGrp="1" noChangeAspect="1" noChangeArrowheads="1"/>
          </p:cNvSpPr>
          <p:nvPr>
            <p:ph type="title"/>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r>
              <a:rPr lang="en-US" b="1" dirty="0">
                <a:solidFill>
                  <a:srgbClr val="FF0000"/>
                </a:solidFill>
                <a:effectLst>
                  <a:outerShdw blurRad="38100" dist="38100" dir="2700000" algn="tl">
                    <a:srgbClr val="000000">
                      <a:alpha val="43137"/>
                    </a:srgbClr>
                  </a:outerShdw>
                </a:effectLst>
                <a:latin typeface="+mn-lt"/>
              </a:rPr>
              <a:t>Top Market Research companies</a:t>
            </a:r>
            <a:endParaRPr lang="en-IN" b="1" dirty="0">
              <a:solidFill>
                <a:srgbClr val="FF0000"/>
              </a:solidFill>
              <a:effectLst>
                <a:outerShdw blurRad="38100" dist="38100" dir="2700000" algn="tl">
                  <a:srgbClr val="000000">
                    <a:alpha val="43137"/>
                  </a:srgbClr>
                </a:outerShdw>
              </a:effectLst>
              <a:latin typeface="+mn-lt"/>
            </a:endParaRPr>
          </a:p>
        </p:txBody>
      </p:sp>
      <p:pic>
        <p:nvPicPr>
          <p:cNvPr id="7" name="Picture 6"/>
          <p:cNvPicPr>
            <a:picLocks noChangeAspect="1"/>
          </p:cNvPicPr>
          <p:nvPr/>
        </p:nvPicPr>
        <p:blipFill>
          <a:blip r:embed="rId2"/>
          <a:stretch>
            <a:fillRect/>
          </a:stretch>
        </p:blipFill>
        <p:spPr>
          <a:xfrm>
            <a:off x="9401175" y="4001294"/>
            <a:ext cx="2790825" cy="280035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5. Brainstorming</a:t>
            </a:r>
            <a:endPar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endParaRPr>
          </a:p>
        </p:txBody>
      </p:sp>
      <p:sp>
        <p:nvSpPr>
          <p:cNvPr id="3" name="Content Placeholder 2"/>
          <p:cNvSpPr>
            <a:spLocks noGrp="1"/>
          </p:cNvSpPr>
          <p:nvPr>
            <p:ph idx="1"/>
          </p:nvPr>
        </p:nvSpPr>
        <p:spPr>
          <a:xfrm>
            <a:off x="670775" y="2794715"/>
            <a:ext cx="10515600" cy="4351338"/>
          </a:xfrm>
        </p:spPr>
        <p:txBody>
          <a:bodyPr vert="horz" lIns="91440" tIns="45720" rIns="91440" bIns="45720" rtlCol="0">
            <a:normAutofit/>
          </a:bodyPr>
          <a:lstStyle/>
          <a:p>
            <a:pPr algn="just"/>
            <a:r>
              <a:rPr lang="en-IN" b="1" dirty="0">
                <a:solidFill>
                  <a:srgbClr val="002060"/>
                </a:solidFill>
              </a:rPr>
              <a:t>Brainstorming is also one way of generating new business ideas.</a:t>
            </a:r>
            <a:endParaRPr lang="en-IN" b="1" dirty="0">
              <a:solidFill>
                <a:srgbClr val="002060"/>
              </a:solidFill>
            </a:endParaRPr>
          </a:p>
          <a:p>
            <a:pPr algn="just"/>
            <a:r>
              <a:rPr lang="en-IN" b="1" dirty="0">
                <a:solidFill>
                  <a:srgbClr val="002060"/>
                </a:solidFill>
              </a:rPr>
              <a:t> Your thoughts are so powerful that they may have the </a:t>
            </a:r>
            <a:r>
              <a:rPr lang="en-IN" b="1" dirty="0">
                <a:solidFill>
                  <a:srgbClr val="00B050"/>
                </a:solidFill>
              </a:rPr>
              <a:t>power of generating a new product</a:t>
            </a:r>
            <a:r>
              <a:rPr lang="en-IN" b="1" dirty="0">
                <a:solidFill>
                  <a:srgbClr val="002060"/>
                </a:solidFill>
              </a:rPr>
              <a:t> that has never been invented.</a:t>
            </a:r>
            <a:endParaRPr lang="en-IN" b="1" dirty="0">
              <a:solidFill>
                <a:srgbClr val="002060"/>
              </a:solidFill>
            </a:endParaRPr>
          </a:p>
          <a:p>
            <a:pPr algn="just"/>
            <a:r>
              <a:rPr lang="en-IN" b="1" dirty="0">
                <a:solidFill>
                  <a:srgbClr val="002060"/>
                </a:solidFill>
              </a:rPr>
              <a:t>It is possible to develop your business idea and then convert it into a business that will become successful in the future. Brainstorming </a:t>
            </a:r>
            <a:r>
              <a:rPr lang="en-IN" b="1" dirty="0">
                <a:solidFill>
                  <a:srgbClr val="00B050"/>
                </a:solidFill>
              </a:rPr>
              <a:t>allows you to think freely without fear of getting judged</a:t>
            </a:r>
            <a:r>
              <a:rPr lang="en-IN" b="1" dirty="0">
                <a:solidFill>
                  <a:srgbClr val="002060"/>
                </a:solidFill>
              </a:rPr>
              <a:t>.</a:t>
            </a:r>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8216722" y="-15283"/>
            <a:ext cx="3876540" cy="280999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 name="Content Placeholder 5"/>
          <p:cNvPicPr>
            <a:picLocks noGrp="1" noChangeAspect="1"/>
          </p:cNvPicPr>
          <p:nvPr>
            <p:ph idx="1"/>
          </p:nvPr>
        </p:nvPicPr>
        <p:blipFill>
          <a:blip r:embed="rId1"/>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6. Market gap analysis</a:t>
            </a:r>
            <a:endPar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endParaRPr>
          </a:p>
        </p:txBody>
      </p:sp>
      <p:sp>
        <p:nvSpPr>
          <p:cNvPr id="3" name="Content Placeholder 2"/>
          <p:cNvSpPr>
            <a:spLocks noGrp="1"/>
          </p:cNvSpPr>
          <p:nvPr>
            <p:ph idx="1"/>
          </p:nvPr>
        </p:nvSpPr>
        <p:spPr>
          <a:xfrm>
            <a:off x="426076" y="1690688"/>
            <a:ext cx="7442915" cy="4351338"/>
          </a:xfrm>
        </p:spPr>
        <p:txBody>
          <a:bodyPr vert="horz" lIns="91440" tIns="45720" rIns="91440" bIns="45720" rtlCol="0">
            <a:normAutofit fontScale="92500" lnSpcReduction="10000"/>
          </a:bodyPr>
          <a:lstStyle/>
          <a:p>
            <a:pPr algn="just"/>
            <a:r>
              <a:rPr lang="en-IN" b="1" dirty="0">
                <a:solidFill>
                  <a:srgbClr val="00B050"/>
                </a:solidFill>
              </a:rPr>
              <a:t>Necessity has always been the mother of invention</a:t>
            </a:r>
            <a:r>
              <a:rPr lang="en-IN" b="1" dirty="0">
                <a:solidFill>
                  <a:srgbClr val="002060"/>
                </a:solidFill>
              </a:rPr>
              <a:t>. Market gap analysis provides an opportunity for the entrepreneur to know the existing gaps in the market and </a:t>
            </a:r>
            <a:r>
              <a:rPr lang="en-IN" b="1" dirty="0">
                <a:solidFill>
                  <a:srgbClr val="00B050"/>
                </a:solidFill>
              </a:rPr>
              <a:t>plan how to fill these gaps</a:t>
            </a:r>
            <a:r>
              <a:rPr lang="en-IN" b="1" dirty="0">
                <a:solidFill>
                  <a:srgbClr val="002060"/>
                </a:solidFill>
              </a:rPr>
              <a:t>. </a:t>
            </a:r>
            <a:endParaRPr lang="en-IN" b="1" dirty="0">
              <a:solidFill>
                <a:srgbClr val="002060"/>
              </a:solidFill>
            </a:endParaRPr>
          </a:p>
          <a:p>
            <a:pPr algn="just"/>
            <a:r>
              <a:rPr lang="en-IN" b="1" dirty="0">
                <a:solidFill>
                  <a:srgbClr val="002060"/>
                </a:solidFill>
              </a:rPr>
              <a:t>A gap analysis will also help the entrepreneur </a:t>
            </a:r>
            <a:r>
              <a:rPr lang="en-IN" b="1" dirty="0">
                <a:solidFill>
                  <a:srgbClr val="00B050"/>
                </a:solidFill>
              </a:rPr>
              <a:t>recognize the current state of products in the market </a:t>
            </a:r>
            <a:r>
              <a:rPr lang="en-IN" b="1" dirty="0">
                <a:solidFill>
                  <a:srgbClr val="002060"/>
                </a:solidFill>
              </a:rPr>
              <a:t>by measuring time, money and labour and comparing it to his/her target. </a:t>
            </a:r>
            <a:endParaRPr lang="en-IN" b="1" dirty="0">
              <a:solidFill>
                <a:srgbClr val="002060"/>
              </a:solidFill>
            </a:endParaRPr>
          </a:p>
          <a:p>
            <a:pPr algn="just"/>
            <a:r>
              <a:rPr lang="en-IN" b="1" dirty="0">
                <a:solidFill>
                  <a:srgbClr val="002060"/>
                </a:solidFill>
              </a:rPr>
              <a:t>You can identify a gap in the market by </a:t>
            </a:r>
            <a:r>
              <a:rPr lang="en-IN" b="1" dirty="0">
                <a:solidFill>
                  <a:srgbClr val="00B050"/>
                </a:solidFill>
              </a:rPr>
              <a:t>monitoring the trends </a:t>
            </a:r>
            <a:r>
              <a:rPr lang="en-IN" b="1" dirty="0">
                <a:solidFill>
                  <a:srgbClr val="002060"/>
                </a:solidFill>
              </a:rPr>
              <a:t>in your area of expertise and keeping in touch with those in your industry</a:t>
            </a:r>
            <a:endParaRPr lang="en-IN" b="1" dirty="0">
              <a:solidFill>
                <a:srgbClr val="002060"/>
              </a:solidFill>
            </a:endParaRPr>
          </a:p>
        </p:txBody>
      </p:sp>
      <p:pic>
        <p:nvPicPr>
          <p:cNvPr id="5" name="Picture 4"/>
          <p:cNvPicPr>
            <a:picLocks noChangeAspect="1"/>
          </p:cNvPicPr>
          <p:nvPr/>
        </p:nvPicPr>
        <p:blipFill>
          <a:blip r:embed="rId1"/>
          <a:stretch>
            <a:fillRect/>
          </a:stretch>
        </p:blipFill>
        <p:spPr>
          <a:xfrm>
            <a:off x="7871138" y="0"/>
            <a:ext cx="4320862" cy="685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7. Research and development</a:t>
            </a:r>
            <a:endPar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endParaRPr>
          </a:p>
        </p:txBody>
      </p:sp>
      <p:pic>
        <p:nvPicPr>
          <p:cNvPr id="5" name="Picture 4"/>
          <p:cNvPicPr>
            <a:picLocks noChangeAspect="1"/>
          </p:cNvPicPr>
          <p:nvPr/>
        </p:nvPicPr>
        <p:blipFill>
          <a:blip r:embed="rId1"/>
          <a:stretch>
            <a:fillRect/>
          </a:stretch>
        </p:blipFill>
        <p:spPr>
          <a:xfrm>
            <a:off x="1" y="-9746"/>
            <a:ext cx="12192000" cy="6867746"/>
          </a:xfrm>
          <a:prstGeom prst="rect">
            <a:avLst/>
          </a:prstGeom>
        </p:spPr>
      </p:pic>
      <p:sp>
        <p:nvSpPr>
          <p:cNvPr id="3" name="Content Placeholder 2"/>
          <p:cNvSpPr>
            <a:spLocks noGrp="1"/>
          </p:cNvSpPr>
          <p:nvPr>
            <p:ph idx="1"/>
          </p:nvPr>
        </p:nvSpPr>
        <p:spPr>
          <a:xfrm>
            <a:off x="593501" y="164250"/>
            <a:ext cx="10515600" cy="4351338"/>
          </a:xfrm>
        </p:spPr>
        <p:txBody>
          <a:bodyPr vert="horz" lIns="91440" tIns="45720" rIns="91440" bIns="45720" rtlCol="0">
            <a:normAutofit/>
          </a:bodyPr>
          <a:lstStyle/>
          <a:p>
            <a:pPr algn="just"/>
            <a:r>
              <a:rPr lang="en-IN" b="1" dirty="0">
                <a:solidFill>
                  <a:schemeClr val="tx1">
                    <a:lumMod val="95000"/>
                    <a:lumOff val="5000"/>
                  </a:schemeClr>
                </a:solidFill>
              </a:rPr>
              <a:t>An entrepreneur can also conduct research on the products that are available in the market and which </a:t>
            </a:r>
            <a:r>
              <a:rPr lang="en-IN" b="1" dirty="0">
                <a:solidFill>
                  <a:srgbClr val="FF0000"/>
                </a:solidFill>
              </a:rPr>
              <a:t>ones have the highest demand</a:t>
            </a:r>
            <a:r>
              <a:rPr lang="en-IN" b="1" dirty="0">
                <a:solidFill>
                  <a:schemeClr val="tx1">
                    <a:lumMod val="95000"/>
                    <a:lumOff val="5000"/>
                  </a:schemeClr>
                </a:solidFill>
              </a:rPr>
              <a:t>. </a:t>
            </a:r>
            <a:endParaRPr lang="en-IN" b="1" dirty="0">
              <a:solidFill>
                <a:schemeClr val="tx1">
                  <a:lumMod val="95000"/>
                  <a:lumOff val="5000"/>
                </a:schemeClr>
              </a:solidFill>
            </a:endParaRPr>
          </a:p>
          <a:p>
            <a:pPr algn="just"/>
            <a:r>
              <a:rPr lang="en-IN" b="1" dirty="0">
                <a:solidFill>
                  <a:schemeClr val="tx1">
                    <a:lumMod val="95000"/>
                    <a:lumOff val="5000"/>
                  </a:schemeClr>
                </a:solidFill>
              </a:rPr>
              <a:t>There are so many areas where the entrepreneur can get such ideas, including but </a:t>
            </a:r>
            <a:r>
              <a:rPr lang="en-IN" b="1" dirty="0">
                <a:solidFill>
                  <a:srgbClr val="FF0000"/>
                </a:solidFill>
              </a:rPr>
              <a:t>not limited to the internet, books and journals, research institutions </a:t>
            </a:r>
            <a:r>
              <a:rPr lang="en-IN" b="1" dirty="0">
                <a:solidFill>
                  <a:schemeClr val="tx1">
                    <a:lumMod val="95000"/>
                    <a:lumOff val="5000"/>
                  </a:schemeClr>
                </a:solidFill>
              </a:rPr>
              <a:t>etc.</a:t>
            </a:r>
            <a:endParaRPr lang="en-IN" b="1" dirty="0">
              <a:solidFill>
                <a:schemeClr val="tx1">
                  <a:lumMod val="95000"/>
                  <a:lumOff val="5000"/>
                </a:schemeClr>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stretch>
            <a:fillRect/>
          </a:stretch>
        </p:blipFill>
        <p:spPr>
          <a:xfrm>
            <a:off x="7598535" y="0"/>
            <a:ext cx="4593465" cy="6858000"/>
          </a:xfrm>
          <a:prstGeom prst="rect">
            <a:avLst/>
          </a:prstGeom>
        </p:spPr>
      </p:pic>
      <p:sp>
        <p:nvSpPr>
          <p:cNvPr id="2" name="Title 1"/>
          <p:cNvSpPr>
            <a:spLocks noGrp="1"/>
          </p:cNvSpPr>
          <p:nvPr>
            <p:ph type="title"/>
          </p:nvPr>
        </p:nvSpPr>
        <p:spPr/>
        <p:txBody>
          <a:bodyPr vert="horz" lIns="91440" tIns="45720" rIns="91440" bIns="45720" rtlCol="0" anchor="ctr">
            <a:normAutofit/>
          </a:bodyPr>
          <a:lstStyle/>
          <a:p>
            <a:r>
              <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8. Family and friends</a:t>
            </a:r>
            <a:endPar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endParaRPr>
          </a:p>
        </p:txBody>
      </p:sp>
      <p:sp>
        <p:nvSpPr>
          <p:cNvPr id="3" name="Content Placeholder 2"/>
          <p:cNvSpPr>
            <a:spLocks noGrp="1"/>
          </p:cNvSpPr>
          <p:nvPr>
            <p:ph idx="1"/>
          </p:nvPr>
        </p:nvSpPr>
        <p:spPr>
          <a:xfrm>
            <a:off x="0" y="1690688"/>
            <a:ext cx="7598535" cy="4351338"/>
          </a:xfrm>
        </p:spPr>
        <p:txBody>
          <a:bodyPr vert="horz" lIns="91440" tIns="45720" rIns="91440" bIns="45720" rtlCol="0">
            <a:normAutofit/>
          </a:bodyPr>
          <a:lstStyle/>
          <a:p>
            <a:pPr algn="just"/>
            <a:r>
              <a:rPr lang="en-IN" b="1" dirty="0">
                <a:solidFill>
                  <a:srgbClr val="002060"/>
                </a:solidFill>
              </a:rPr>
              <a:t>Family and friends are also a great way of coming up with a business idea.</a:t>
            </a:r>
            <a:endParaRPr lang="en-IN" b="1" dirty="0">
              <a:solidFill>
                <a:srgbClr val="002060"/>
              </a:solidFill>
            </a:endParaRPr>
          </a:p>
          <a:p>
            <a:pPr algn="just"/>
            <a:r>
              <a:rPr lang="en-IN" b="1" dirty="0">
                <a:solidFill>
                  <a:srgbClr val="FFC000"/>
                </a:solidFill>
              </a:rPr>
              <a:t> </a:t>
            </a:r>
            <a:r>
              <a:rPr lang="en-IN" b="1" dirty="0">
                <a:solidFill>
                  <a:srgbClr val="002060"/>
                </a:solidFill>
              </a:rPr>
              <a:t>Could family and friends be the reason why there exist great family businesses that have thrived for centuries. </a:t>
            </a:r>
            <a:r>
              <a:rPr lang="en-IN" b="1" dirty="0">
                <a:solidFill>
                  <a:srgbClr val="00B050"/>
                </a:solidFill>
              </a:rPr>
              <a:t>There are plenty of businesses that you can venture into with your family or friends.</a:t>
            </a:r>
            <a:endParaRPr lang="en-IN" b="1" dirty="0">
              <a:solidFill>
                <a:srgbClr val="00B05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9. Current trends</a:t>
            </a:r>
            <a:endPar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endParaRPr>
          </a:p>
        </p:txBody>
      </p:sp>
      <p:sp>
        <p:nvSpPr>
          <p:cNvPr id="3" name="Content Placeholder 2"/>
          <p:cNvSpPr>
            <a:spLocks noGrp="1"/>
          </p:cNvSpPr>
          <p:nvPr>
            <p:ph idx="1"/>
          </p:nvPr>
        </p:nvSpPr>
        <p:spPr>
          <a:xfrm>
            <a:off x="838200" y="2575820"/>
            <a:ext cx="10515600" cy="4351338"/>
          </a:xfrm>
        </p:spPr>
        <p:txBody>
          <a:bodyPr vert="horz" lIns="91440" tIns="45720" rIns="91440" bIns="45720" rtlCol="0">
            <a:normAutofit/>
          </a:bodyPr>
          <a:lstStyle/>
          <a:p>
            <a:pPr algn="just"/>
            <a:r>
              <a:rPr lang="en-IN" b="1" dirty="0">
                <a:solidFill>
                  <a:srgbClr val="002060"/>
                </a:solidFill>
              </a:rPr>
              <a:t>Most people like </a:t>
            </a:r>
            <a:r>
              <a:rPr lang="en-IN" b="1" dirty="0">
                <a:solidFill>
                  <a:srgbClr val="00B050"/>
                </a:solidFill>
              </a:rPr>
              <a:t>being up to date with the latest trends in fashion, electronics and many other things</a:t>
            </a:r>
            <a:r>
              <a:rPr lang="en-IN" b="1" dirty="0">
                <a:solidFill>
                  <a:srgbClr val="002060"/>
                </a:solidFill>
              </a:rPr>
              <a:t>. </a:t>
            </a:r>
            <a:endParaRPr lang="en-IN" b="1" dirty="0">
              <a:solidFill>
                <a:srgbClr val="002060"/>
              </a:solidFill>
            </a:endParaRPr>
          </a:p>
          <a:p>
            <a:pPr algn="just"/>
            <a:r>
              <a:rPr lang="en-IN" b="1" dirty="0">
                <a:solidFill>
                  <a:srgbClr val="002060"/>
                </a:solidFill>
              </a:rPr>
              <a:t>Build up your business idea based on current trends to keep up with people's needs. Most </a:t>
            </a:r>
            <a:r>
              <a:rPr lang="en-IN" b="1" dirty="0">
                <a:solidFill>
                  <a:srgbClr val="00B050"/>
                </a:solidFill>
              </a:rPr>
              <a:t>people die for the latest phones</a:t>
            </a:r>
            <a:r>
              <a:rPr lang="en-IN" b="1" dirty="0">
                <a:solidFill>
                  <a:srgbClr val="002060"/>
                </a:solidFill>
              </a:rPr>
              <a:t>; Watch out for the latest trends that people would die to have and offer them reasonable prices.</a:t>
            </a:r>
            <a:endParaRPr lang="en-IN" b="1" dirty="0">
              <a:solidFill>
                <a:srgbClr val="002060"/>
              </a:solidFill>
            </a:endParaRPr>
          </a:p>
          <a:p>
            <a:pPr algn="just"/>
            <a:r>
              <a:rPr lang="en-IN" b="1" dirty="0">
                <a:solidFill>
                  <a:srgbClr val="002060"/>
                </a:solidFill>
              </a:rPr>
              <a:t> </a:t>
            </a:r>
            <a:r>
              <a:rPr lang="en-IN" b="1" dirty="0">
                <a:solidFill>
                  <a:srgbClr val="00B050"/>
                </a:solidFill>
              </a:rPr>
              <a:t>Current trends greatly inspire new business ideas</a:t>
            </a:r>
            <a:r>
              <a:rPr lang="en-IN" b="1" dirty="0">
                <a:solidFill>
                  <a:srgbClr val="002060"/>
                </a:solidFill>
              </a:rPr>
              <a:t>.</a:t>
            </a:r>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8875958" y="0"/>
            <a:ext cx="3316042" cy="221069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10. Mass media</a:t>
            </a:r>
            <a:endPar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endParaRPr>
          </a:p>
        </p:txBody>
      </p:sp>
      <p:sp>
        <p:nvSpPr>
          <p:cNvPr id="3" name="Content Placeholder 2"/>
          <p:cNvSpPr>
            <a:spLocks noGrp="1"/>
          </p:cNvSpPr>
          <p:nvPr>
            <p:ph idx="1"/>
          </p:nvPr>
        </p:nvSpPr>
        <p:spPr>
          <a:xfrm>
            <a:off x="348803" y="2074796"/>
            <a:ext cx="10515600" cy="4351338"/>
          </a:xfrm>
        </p:spPr>
        <p:txBody>
          <a:bodyPr vert="horz" lIns="91440" tIns="45720" rIns="91440" bIns="45720" rtlCol="0">
            <a:normAutofit/>
          </a:bodyPr>
          <a:lstStyle/>
          <a:p>
            <a:pPr algn="just"/>
            <a:r>
              <a:rPr lang="en-IN" b="1" dirty="0">
                <a:solidFill>
                  <a:srgbClr val="002060"/>
                </a:solidFill>
              </a:rPr>
              <a:t>The mass media, including television, newspapers, the internet, radio, and magazines, are a great source of ideas, information, and opportunities. </a:t>
            </a:r>
            <a:endParaRPr lang="en-IN" b="1" dirty="0">
              <a:solidFill>
                <a:srgbClr val="002060"/>
              </a:solidFill>
            </a:endParaRPr>
          </a:p>
          <a:p>
            <a:pPr algn="just"/>
            <a:r>
              <a:rPr lang="en-IN" b="1" dirty="0">
                <a:solidFill>
                  <a:srgbClr val="002060"/>
                </a:solidFill>
              </a:rPr>
              <a:t>One way to become a successful entrepreneur is taking a </a:t>
            </a:r>
            <a:r>
              <a:rPr lang="en-IN" b="1" dirty="0">
                <a:solidFill>
                  <a:srgbClr val="00B050"/>
                </a:solidFill>
              </a:rPr>
              <a:t>careful look at the advertisements and commercials in these media.</a:t>
            </a:r>
            <a:endParaRPr lang="en-IN" b="1" dirty="0">
              <a:solidFill>
                <a:srgbClr val="00B050"/>
              </a:solidFill>
            </a:endParaRPr>
          </a:p>
          <a:p>
            <a:pPr algn="just"/>
            <a:r>
              <a:rPr lang="en-IN" b="1" dirty="0">
                <a:solidFill>
                  <a:srgbClr val="002060"/>
                </a:solidFill>
              </a:rPr>
              <a:t> By reading a magazine or newspaper, you can easily come across a business for sale that interests you. The </a:t>
            </a:r>
            <a:r>
              <a:rPr lang="en-IN" b="1" dirty="0">
                <a:solidFill>
                  <a:srgbClr val="00B050"/>
                </a:solidFill>
              </a:rPr>
              <a:t>media can also report on the trending fashion and pressing customer needs </a:t>
            </a:r>
            <a:r>
              <a:rPr lang="en-IN" b="1" dirty="0">
                <a:solidFill>
                  <a:srgbClr val="002060"/>
                </a:solidFill>
              </a:rPr>
              <a:t>that you can jump on and start a business.</a:t>
            </a:r>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8551572" y="-18983"/>
            <a:ext cx="3640428" cy="209377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11.Distribution Channels:</a:t>
            </a:r>
            <a:br>
              <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br>
            <a:endParaRPr lang="en-IN" sz="4800"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endParaRPr>
          </a:p>
        </p:txBody>
      </p:sp>
      <p:sp>
        <p:nvSpPr>
          <p:cNvPr id="3" name="Content Placeholder 2"/>
          <p:cNvSpPr>
            <a:spLocks noGrp="1"/>
          </p:cNvSpPr>
          <p:nvPr>
            <p:ph idx="1"/>
          </p:nvPr>
        </p:nvSpPr>
        <p:spPr/>
        <p:txBody>
          <a:bodyPr vert="horz" lIns="91440" tIns="45720" rIns="91440" bIns="45720" rtlCol="0">
            <a:normAutofit/>
          </a:bodyPr>
          <a:lstStyle/>
          <a:p>
            <a:pPr algn="just"/>
            <a:r>
              <a:rPr lang="en-IN" b="1" dirty="0">
                <a:solidFill>
                  <a:srgbClr val="002060"/>
                </a:solidFill>
              </a:rPr>
              <a:t>The </a:t>
            </a:r>
            <a:r>
              <a:rPr lang="en-IN" b="1" dirty="0">
                <a:solidFill>
                  <a:srgbClr val="00B050"/>
                </a:solidFill>
              </a:rPr>
              <a:t>retailers and the distributors are the people closest to the consumer</a:t>
            </a:r>
            <a:r>
              <a:rPr lang="en-IN" b="1" dirty="0">
                <a:solidFill>
                  <a:srgbClr val="002060"/>
                </a:solidFill>
              </a:rPr>
              <a:t>. No one knows more than them, what the consumer wants and what is he/she getting right now. Most distributors deal with a wide variety of products so their experience may be across industries.</a:t>
            </a:r>
            <a:endParaRPr lang="en-IN" b="1" dirty="0">
              <a:solidFill>
                <a:srgbClr val="002060"/>
              </a:solidFill>
            </a:endParaRPr>
          </a:p>
          <a:p>
            <a:pPr algn="just"/>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3499331" y="3296992"/>
            <a:ext cx="6043913" cy="3561008"/>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tretch>
            <a:fillRect/>
          </a:stretch>
        </p:blipFill>
        <p:spPr>
          <a:xfrm>
            <a:off x="0" y="0"/>
            <a:ext cx="12191999" cy="6858000"/>
          </a:xfrm>
          <a:prstGeom prst="rect">
            <a:avLst/>
          </a:prstGeom>
          <a:effectLst>
            <a:outerShdw blurRad="50800" dist="38100" dir="8100000" algn="tr" rotWithShape="0">
              <a:prstClr val="black">
                <a:alpha val="40000"/>
              </a:prstClr>
            </a:outerShdw>
          </a:effectLst>
        </p:spPr>
      </p:pic>
      <p:sp>
        <p:nvSpPr>
          <p:cNvPr id="2" name="Title 1"/>
          <p:cNvSpPr>
            <a:spLocks noGrp="1"/>
          </p:cNvSpPr>
          <p:nvPr>
            <p:ph type="title"/>
          </p:nvPr>
        </p:nvSpPr>
        <p:spPr>
          <a:xfrm>
            <a:off x="2283852" y="2356834"/>
            <a:ext cx="7624293" cy="1893194"/>
          </a:xfrm>
          <a:solidFill>
            <a:srgbClr val="FFFF00"/>
          </a:solidFill>
        </p:spPr>
        <p:txBody>
          <a:bodyPr>
            <a:normAutofit/>
          </a:bodyPr>
          <a:lstStyle/>
          <a:p>
            <a:pPr algn="ctr"/>
            <a:r>
              <a:rPr lang="en-US" sz="6000" b="1" dirty="0">
                <a:solidFill>
                  <a:srgbClr val="002060"/>
                </a:solidFill>
                <a:effectLst>
                  <a:outerShdw blurRad="38100" dist="38100" dir="2700000" algn="tl">
                    <a:srgbClr val="000000">
                      <a:alpha val="43137"/>
                    </a:srgbClr>
                  </a:outerShdw>
                </a:effectLst>
                <a:latin typeface="+mn-lt"/>
              </a:rPr>
              <a:t>ROLE OF CREATIVITY</a:t>
            </a:r>
            <a:endParaRPr lang="en-IN" sz="6000" b="1" dirty="0">
              <a:solidFill>
                <a:srgbClr val="002060"/>
              </a:solidFill>
              <a:effectLst>
                <a:outerShdw blurRad="38100" dist="38100" dir="2700000" algn="tl">
                  <a:srgbClr val="000000">
                    <a:alpha val="43137"/>
                  </a:srgbClr>
                </a:outerShdw>
              </a:effectLst>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3399"/>
                </a:solidFill>
                <a:latin typeface="+mn-lt"/>
                <a:cs typeface="Times New Roman" panose="02020603050405020304" pitchFamily="18" charset="0"/>
              </a:rPr>
              <a:t>Introduction</a:t>
            </a:r>
            <a:br>
              <a:rPr lang="en-US" dirty="0">
                <a:latin typeface="+mn-lt"/>
              </a:rPr>
            </a:br>
            <a:endParaRPr lang="en-IN" dirty="0">
              <a:latin typeface="+mn-lt"/>
            </a:endParaRPr>
          </a:p>
        </p:txBody>
      </p:sp>
      <p:sp>
        <p:nvSpPr>
          <p:cNvPr id="3" name="Content Placeholder 2"/>
          <p:cNvSpPr>
            <a:spLocks noGrp="1"/>
          </p:cNvSpPr>
          <p:nvPr>
            <p:ph idx="1"/>
          </p:nvPr>
        </p:nvSpPr>
        <p:spPr>
          <a:xfrm>
            <a:off x="838199" y="1825625"/>
            <a:ext cx="11036121" cy="4351338"/>
          </a:xfrm>
        </p:spPr>
        <p:txBody>
          <a:bodyPr/>
          <a:lstStyle/>
          <a:p>
            <a:pPr algn="just"/>
            <a:r>
              <a:rPr lang="en-US" b="1" dirty="0">
                <a:solidFill>
                  <a:srgbClr val="FF0000"/>
                </a:solidFill>
              </a:rPr>
              <a:t>Creativity</a:t>
            </a:r>
            <a:r>
              <a:rPr lang="en-US" b="1" dirty="0">
                <a:solidFill>
                  <a:srgbClr val="002060"/>
                </a:solidFill>
              </a:rPr>
              <a:t> is the single variable or ability to develop something original, particularly an idea or a representation of an idea. </a:t>
            </a:r>
            <a:r>
              <a:rPr lang="en-US" dirty="0"/>
              <a:t> </a:t>
            </a:r>
            <a:endParaRPr lang="en-US" dirty="0"/>
          </a:p>
          <a:p>
            <a:pPr algn="just"/>
            <a:r>
              <a:rPr lang="en-IN" b="1" dirty="0">
                <a:solidFill>
                  <a:srgbClr val="002060"/>
                </a:solidFill>
              </a:rPr>
              <a:t>Entrepreneurs show </a:t>
            </a:r>
            <a:r>
              <a:rPr lang="en-IN" b="1" dirty="0">
                <a:solidFill>
                  <a:schemeClr val="accent2">
                    <a:lumMod val="75000"/>
                  </a:schemeClr>
                </a:solidFill>
              </a:rPr>
              <a:t>creativity in problem-solving processes</a:t>
            </a:r>
            <a:r>
              <a:rPr lang="en-IN" b="1" dirty="0">
                <a:solidFill>
                  <a:srgbClr val="002060"/>
                </a:solidFill>
              </a:rPr>
              <a:t>. Creativity is often seen in both the writing and design domain.</a:t>
            </a:r>
            <a:endParaRPr lang="en-IN" b="1" dirty="0">
              <a:solidFill>
                <a:srgbClr val="002060"/>
              </a:solidFill>
            </a:endParaRPr>
          </a:p>
          <a:p>
            <a:pPr algn="just"/>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7429500" y="3876540"/>
            <a:ext cx="4762500" cy="298145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381" y="339367"/>
            <a:ext cx="10515600" cy="1325563"/>
          </a:xfrm>
        </p:spPr>
        <p:txBody>
          <a:bodyPr/>
          <a:lstStyle/>
          <a:p>
            <a:r>
              <a:rPr lang="en-US" b="1" dirty="0">
                <a:solidFill>
                  <a:srgbClr val="FF3399"/>
                </a:solidFill>
                <a:effectLst>
                  <a:outerShdw blurRad="38100" dist="38100" dir="2700000" algn="tl">
                    <a:srgbClr val="000000">
                      <a:alpha val="43137"/>
                    </a:srgbClr>
                  </a:outerShdw>
                </a:effectLst>
                <a:latin typeface="+mn-lt"/>
              </a:rPr>
              <a:t>Components of creativity</a:t>
            </a:r>
            <a:endParaRPr lang="en-IN" b="1" dirty="0">
              <a:solidFill>
                <a:srgbClr val="FF33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347730" y="1825625"/>
            <a:ext cx="11475076" cy="4351338"/>
          </a:xfrm>
        </p:spPr>
        <p:txBody>
          <a:bodyPr/>
          <a:lstStyle/>
          <a:p>
            <a:r>
              <a:rPr lang="en-US" b="1" dirty="0">
                <a:solidFill>
                  <a:srgbClr val="00B050"/>
                </a:solidFill>
              </a:rPr>
              <a:t>Fluency</a:t>
            </a:r>
            <a:r>
              <a:rPr lang="en-US" b="1" dirty="0"/>
              <a:t> – Speed of response to a problem</a:t>
            </a:r>
            <a:endParaRPr lang="en-US" b="1" dirty="0"/>
          </a:p>
          <a:p>
            <a:r>
              <a:rPr lang="en-US" b="1" dirty="0">
                <a:solidFill>
                  <a:srgbClr val="00B050"/>
                </a:solidFill>
              </a:rPr>
              <a:t>Flexibility</a:t>
            </a:r>
            <a:r>
              <a:rPr lang="en-US" b="1" dirty="0"/>
              <a:t> – Spontaneous flexibility for problem solving</a:t>
            </a:r>
            <a:endParaRPr lang="en-US" b="1" dirty="0"/>
          </a:p>
          <a:p>
            <a:r>
              <a:rPr lang="en-US" b="1" dirty="0">
                <a:solidFill>
                  <a:srgbClr val="C00000"/>
                </a:solidFill>
              </a:rPr>
              <a:t>Originality</a:t>
            </a:r>
            <a:r>
              <a:rPr lang="en-US" b="1" dirty="0"/>
              <a:t> – Solution is both novel and useful (Infrequent but Appropriate)</a:t>
            </a:r>
            <a:endParaRPr lang="en-US" b="1" dirty="0"/>
          </a:p>
          <a:p>
            <a:r>
              <a:rPr lang="en-US" b="1" dirty="0">
                <a:solidFill>
                  <a:srgbClr val="C00000"/>
                </a:solidFill>
              </a:rPr>
              <a:t>Elaboration</a:t>
            </a:r>
            <a:r>
              <a:rPr lang="en-US" b="1" dirty="0"/>
              <a:t> – step by step idea implementation</a:t>
            </a:r>
            <a:endParaRPr lang="en-US" b="1" dirty="0"/>
          </a:p>
          <a:p>
            <a:r>
              <a:rPr lang="en-US" b="1" dirty="0">
                <a:solidFill>
                  <a:srgbClr val="00B0F0"/>
                </a:solidFill>
              </a:rPr>
              <a:t>Sensitivity to problem </a:t>
            </a:r>
            <a:r>
              <a:rPr lang="en-US" b="1" dirty="0"/>
              <a:t>– identify the gaps in the problem</a:t>
            </a:r>
            <a:endParaRPr lang="en-US" b="1" dirty="0"/>
          </a:p>
          <a:p>
            <a:r>
              <a:rPr lang="en-US" b="1" dirty="0">
                <a:solidFill>
                  <a:srgbClr val="00B0F0"/>
                </a:solidFill>
              </a:rPr>
              <a:t>Ability to redefine problem </a:t>
            </a:r>
            <a:r>
              <a:rPr lang="en-US" b="1" dirty="0"/>
              <a:t>– define a problem in clearest and simplest form.</a:t>
            </a:r>
            <a:endParaRPr lang="en-IN" b="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1"/>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855817" cy="1325563"/>
          </a:xfrm>
        </p:spPr>
        <p:txBody>
          <a:bodyPr vert="horz" lIns="91440" tIns="45720" rIns="91440" bIns="45720" rtlCol="0" anchor="ctr">
            <a:normAutofit/>
          </a:bodyPr>
          <a:lstStyle/>
          <a:p>
            <a:r>
              <a:rPr lang="en-US"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rPr>
              <a:t>Importance of Creativity in Entrepreneurship</a:t>
            </a:r>
            <a:endParaRPr lang="en-IN" b="1" dirty="0">
              <a:solidFill>
                <a:srgbClr val="FF3399"/>
              </a:solidFill>
              <a:effectLst>
                <a:outerShdw blurRad="38100" dist="38100" dir="2700000" algn="tl">
                  <a:srgbClr val="000000">
                    <a:alpha val="43137"/>
                  </a:srgbClr>
                </a:outerShdw>
              </a:effectLst>
              <a:latin typeface="+mn-lt"/>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r>
              <a:rPr lang="en-US" b="1" dirty="0">
                <a:solidFill>
                  <a:srgbClr val="002060"/>
                </a:solidFill>
              </a:rPr>
              <a:t>To Face Cut-Throat Competition</a:t>
            </a:r>
            <a:endParaRPr lang="en-US" b="1" dirty="0">
              <a:solidFill>
                <a:srgbClr val="002060"/>
              </a:solidFill>
            </a:endParaRPr>
          </a:p>
          <a:p>
            <a:r>
              <a:rPr lang="en-US" b="1" dirty="0">
                <a:solidFill>
                  <a:srgbClr val="002060"/>
                </a:solidFill>
              </a:rPr>
              <a:t>Entry of New Products in Market</a:t>
            </a:r>
            <a:endParaRPr lang="en-US" b="1" dirty="0">
              <a:solidFill>
                <a:srgbClr val="002060"/>
              </a:solidFill>
            </a:endParaRPr>
          </a:p>
          <a:p>
            <a:r>
              <a:rPr lang="en-IN" b="1" dirty="0">
                <a:solidFill>
                  <a:srgbClr val="002060"/>
                </a:solidFill>
              </a:rPr>
              <a:t>Best Communication</a:t>
            </a:r>
            <a:endParaRPr lang="en-IN" b="1" dirty="0">
              <a:solidFill>
                <a:srgbClr val="002060"/>
              </a:solidFill>
            </a:endParaRPr>
          </a:p>
          <a:p>
            <a:r>
              <a:rPr lang="en-IN" b="1" dirty="0">
                <a:solidFill>
                  <a:srgbClr val="002060"/>
                </a:solidFill>
              </a:rPr>
              <a:t>Forecast of Changes</a:t>
            </a:r>
            <a:endParaRPr lang="en-IN" b="1" dirty="0">
              <a:solidFill>
                <a:srgbClr val="002060"/>
              </a:solidFill>
            </a:endParaRPr>
          </a:p>
          <a:p>
            <a:r>
              <a:rPr lang="en-IN" b="1" dirty="0">
                <a:solidFill>
                  <a:srgbClr val="002060"/>
                </a:solidFill>
              </a:rPr>
              <a:t>Integration with Firm</a:t>
            </a:r>
            <a:endParaRPr lang="en-IN" b="1" dirty="0">
              <a:solidFill>
                <a:srgbClr val="002060"/>
              </a:solidFill>
            </a:endParaRPr>
          </a:p>
          <a:p>
            <a:r>
              <a:rPr lang="en-IN" b="1" dirty="0">
                <a:solidFill>
                  <a:srgbClr val="002060"/>
                </a:solidFill>
              </a:rPr>
              <a:t>Establishment of Cordial Relations</a:t>
            </a:r>
            <a:endParaRPr lang="en-IN" b="1" dirty="0">
              <a:solidFill>
                <a:srgbClr val="002060"/>
              </a:solidFill>
            </a:endParaRPr>
          </a:p>
          <a:p>
            <a:r>
              <a:rPr lang="en-US" b="1" dirty="0">
                <a:solidFill>
                  <a:srgbClr val="002060"/>
                </a:solidFill>
              </a:rPr>
              <a:t>Success in Reducing Cost of Labour and Production</a:t>
            </a:r>
            <a:endParaRPr lang="en-US" b="1" dirty="0">
              <a:solidFill>
                <a:srgbClr val="002060"/>
              </a:solidFill>
            </a:endParaRPr>
          </a:p>
          <a:p>
            <a:r>
              <a:rPr lang="en-US" b="1" dirty="0">
                <a:solidFill>
                  <a:srgbClr val="002060"/>
                </a:solidFill>
              </a:rPr>
              <a:t>Increasing Power to Make Organisation Capable</a:t>
            </a:r>
            <a:endParaRPr lang="en-US" b="1" dirty="0">
              <a:solidFill>
                <a:srgbClr val="002060"/>
              </a:solidFill>
            </a:endParaRPr>
          </a:p>
          <a:p>
            <a:r>
              <a:rPr lang="en-US" b="1" dirty="0">
                <a:solidFill>
                  <a:srgbClr val="002060"/>
                </a:solidFill>
              </a:rPr>
              <a:t>Search of New Opportunities Becomes Possible</a:t>
            </a:r>
            <a:endParaRPr lang="en-US" b="1" dirty="0">
              <a:solidFill>
                <a:srgbClr val="002060"/>
              </a:solidFill>
            </a:endParaRPr>
          </a:p>
          <a:p>
            <a:r>
              <a:rPr lang="en-IN" b="1" dirty="0">
                <a:solidFill>
                  <a:srgbClr val="002060"/>
                </a:solidFill>
              </a:rPr>
              <a:t>Success of Employees</a:t>
            </a:r>
            <a:endParaRPr lang="en-IN" b="1" dirty="0">
              <a:solidFill>
                <a:srgbClr val="002060"/>
              </a:solidFill>
            </a:endParaRPr>
          </a:p>
          <a:p>
            <a:r>
              <a:rPr lang="en-IN" b="1" dirty="0">
                <a:solidFill>
                  <a:srgbClr val="002060"/>
                </a:solidFill>
              </a:rPr>
              <a:t>Settlement of Disputes</a:t>
            </a:r>
            <a:endParaRPr lang="en-IN" b="1" dirty="0">
              <a:solidFill>
                <a:srgbClr val="002060"/>
              </a:solidFill>
            </a:endParaRPr>
          </a:p>
          <a:p>
            <a:endParaRPr lang="en-US" dirty="0"/>
          </a:p>
          <a:p>
            <a:endParaRPr lang="en-US" dirty="0"/>
          </a:p>
          <a:p>
            <a:endParaRPr lang="en-IN"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7739" y="2696202"/>
            <a:ext cx="8216721" cy="1325563"/>
          </a:xfrm>
          <a:solidFill>
            <a:schemeClr val="accent1">
              <a:lumMod val="40000"/>
              <a:lumOff val="60000"/>
            </a:schemeClr>
          </a:solidFill>
        </p:spPr>
        <p:txBody>
          <a:bodyPr>
            <a:noAutofit/>
          </a:bodyPr>
          <a:lstStyle/>
          <a:p>
            <a:pPr algn="ctr"/>
            <a:br>
              <a:rPr lang="en-IN" sz="4800" b="1" dirty="0">
                <a:solidFill>
                  <a:srgbClr val="FF3399"/>
                </a:solidFill>
                <a:effectLst>
                  <a:outerShdw blurRad="38100" dist="38100" dir="2700000" algn="tl">
                    <a:srgbClr val="000000">
                      <a:alpha val="43137"/>
                    </a:srgbClr>
                  </a:outerShdw>
                </a:effectLst>
                <a:latin typeface="+mn-lt"/>
              </a:rPr>
            </a:br>
            <a:r>
              <a:rPr lang="en-IN" sz="4800" b="1" dirty="0">
                <a:solidFill>
                  <a:srgbClr val="FF0000"/>
                </a:solidFill>
                <a:effectLst>
                  <a:outerShdw blurRad="38100" dist="38100" dir="2700000" algn="tl">
                    <a:srgbClr val="000000">
                      <a:alpha val="43137"/>
                    </a:srgbClr>
                  </a:outerShdw>
                </a:effectLst>
                <a:latin typeface="+mn-lt"/>
              </a:rPr>
              <a:t>THE ROLE OF CREATIVITY IN ENTREPRENEURSHIP</a:t>
            </a:r>
            <a:br>
              <a:rPr lang="en-IN" sz="4800" b="1" dirty="0">
                <a:solidFill>
                  <a:srgbClr val="FF3399"/>
                </a:solidFill>
                <a:effectLst>
                  <a:outerShdw blurRad="38100" dist="38100" dir="2700000" algn="tl">
                    <a:srgbClr val="000000">
                      <a:alpha val="43137"/>
                    </a:srgbClr>
                  </a:outerShdw>
                </a:effectLst>
                <a:latin typeface="+mn-lt"/>
              </a:rPr>
            </a:br>
            <a:endParaRPr lang="en-IN" sz="4800" dirty="0">
              <a:effectLst>
                <a:outerShdw blurRad="38100" dist="38100" dir="2700000" algn="tl">
                  <a:srgbClr val="000000">
                    <a:alpha val="43137"/>
                  </a:srgbClr>
                </a:outerShdw>
              </a:effectLst>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rgbClr val="FF3399"/>
                </a:solidFill>
                <a:latin typeface="+mn-lt"/>
              </a:rPr>
              <a:t>The role of creativity in entrepreneurship</a:t>
            </a:r>
            <a:br>
              <a:rPr lang="en-IN" b="1" dirty="0">
                <a:solidFill>
                  <a:srgbClr val="FF3399"/>
                </a:solidFill>
              </a:rPr>
            </a:br>
            <a:endParaRPr lang="en-IN" dirty="0">
              <a:solidFill>
                <a:srgbClr val="FF3399"/>
              </a:solidFill>
            </a:endParaRPr>
          </a:p>
        </p:txBody>
      </p:sp>
      <p:sp>
        <p:nvSpPr>
          <p:cNvPr id="3" name="Content Placeholder 2"/>
          <p:cNvSpPr>
            <a:spLocks noGrp="1"/>
          </p:cNvSpPr>
          <p:nvPr>
            <p:ph idx="1"/>
          </p:nvPr>
        </p:nvSpPr>
        <p:spPr/>
        <p:txBody>
          <a:bodyPr/>
          <a:lstStyle/>
          <a:p>
            <a:r>
              <a:rPr lang="en-IN" b="1" dirty="0">
                <a:solidFill>
                  <a:srgbClr val="002060"/>
                </a:solidFill>
              </a:rPr>
              <a:t>High overall success</a:t>
            </a:r>
            <a:endParaRPr lang="en-IN" b="1" dirty="0">
              <a:solidFill>
                <a:srgbClr val="002060"/>
              </a:solidFill>
            </a:endParaRPr>
          </a:p>
          <a:p>
            <a:r>
              <a:rPr lang="en-IN" b="1" dirty="0">
                <a:solidFill>
                  <a:srgbClr val="002060"/>
                </a:solidFill>
              </a:rPr>
              <a:t>Increase productivity</a:t>
            </a:r>
            <a:endParaRPr lang="en-IN" b="1" dirty="0">
              <a:solidFill>
                <a:srgbClr val="002060"/>
              </a:solidFill>
            </a:endParaRPr>
          </a:p>
          <a:p>
            <a:r>
              <a:rPr lang="en-IN" b="1" dirty="0">
                <a:solidFill>
                  <a:srgbClr val="002060"/>
                </a:solidFill>
              </a:rPr>
              <a:t>Exploit employee potential</a:t>
            </a:r>
            <a:endParaRPr lang="en-IN" b="1" dirty="0">
              <a:solidFill>
                <a:srgbClr val="002060"/>
              </a:solidFill>
            </a:endParaRPr>
          </a:p>
          <a:p>
            <a:r>
              <a:rPr lang="en-IN" b="1" dirty="0">
                <a:solidFill>
                  <a:srgbClr val="002060"/>
                </a:solidFill>
              </a:rPr>
              <a:t>Transcend boundaries</a:t>
            </a:r>
            <a:endParaRPr lang="en-IN" b="1" dirty="0">
              <a:solidFill>
                <a:srgbClr val="002060"/>
              </a:solidFill>
            </a:endParaRPr>
          </a:p>
          <a:p>
            <a:r>
              <a:rPr lang="en-IN" b="1" dirty="0">
                <a:solidFill>
                  <a:srgbClr val="002060"/>
                </a:solidFill>
              </a:rPr>
              <a:t>Encourage critical thinking</a:t>
            </a:r>
            <a:endParaRPr lang="en-IN" b="1" dirty="0">
              <a:solidFill>
                <a:srgbClr val="002060"/>
              </a:solidFill>
            </a:endParaRPr>
          </a:p>
          <a:p>
            <a:r>
              <a:rPr lang="en-IN" b="1" dirty="0">
                <a:solidFill>
                  <a:srgbClr val="002060"/>
                </a:solidFill>
              </a:rPr>
              <a:t>Foster innovation</a:t>
            </a:r>
            <a:endParaRPr lang="en-IN" b="1" dirty="0">
              <a:solidFill>
                <a:srgbClr val="002060"/>
              </a:solidFill>
            </a:endParaRPr>
          </a:p>
          <a:p>
            <a:pPr marL="0" indent="0">
              <a:buNone/>
            </a:pPr>
            <a:endParaRPr lang="en-IN"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b="1" dirty="0">
                <a:solidFill>
                  <a:srgbClr val="FF3399"/>
                </a:solidFill>
                <a:effectLst>
                  <a:outerShdw blurRad="38100" dist="38100" dir="2700000" algn="tl">
                    <a:srgbClr val="000000">
                      <a:alpha val="43137"/>
                    </a:srgbClr>
                  </a:outerShdw>
                </a:effectLst>
                <a:latin typeface="+mn-lt"/>
              </a:rPr>
              <a:t>Encourage critical thinking</a:t>
            </a:r>
            <a:br>
              <a:rPr lang="en-IN" b="1" dirty="0">
                <a:solidFill>
                  <a:srgbClr val="FF3399"/>
                </a:solidFill>
                <a:effectLst>
                  <a:outerShdw blurRad="38100" dist="38100" dir="2700000" algn="tl">
                    <a:srgbClr val="000000">
                      <a:alpha val="43137"/>
                    </a:srgbClr>
                  </a:outerShdw>
                </a:effectLst>
                <a:latin typeface="+mn-lt"/>
              </a:rPr>
            </a:br>
            <a:endParaRPr lang="en-IN" b="1" dirty="0">
              <a:solidFill>
                <a:srgbClr val="FF33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683653" y="1202676"/>
            <a:ext cx="10515600" cy="3446597"/>
          </a:xfrm>
        </p:spPr>
        <p:txBody>
          <a:bodyPr vert="horz" lIns="91440" tIns="45720" rIns="91440" bIns="45720" rtlCol="0">
            <a:normAutofit/>
          </a:bodyPr>
          <a:lstStyle/>
          <a:p>
            <a:r>
              <a:rPr lang="en-IN" b="1" dirty="0">
                <a:solidFill>
                  <a:srgbClr val="002060"/>
                </a:solidFill>
              </a:rPr>
              <a:t>Problem-solving works best when coupled with </a:t>
            </a:r>
            <a:r>
              <a:rPr lang="en-IN" b="1" dirty="0">
                <a:solidFill>
                  <a:schemeClr val="accent2">
                    <a:lumMod val="75000"/>
                  </a:schemeClr>
                </a:solidFill>
              </a:rPr>
              <a:t>highly disciplined and focused thinking</a:t>
            </a:r>
            <a:r>
              <a:rPr lang="en-IN" b="1" dirty="0">
                <a:solidFill>
                  <a:srgbClr val="002060"/>
                </a:solidFill>
              </a:rPr>
              <a:t>. Entrepreneurs can think in convergent thinking mode.</a:t>
            </a:r>
            <a:endParaRPr lang="en-IN" b="1" dirty="0">
              <a:solidFill>
                <a:srgbClr val="002060"/>
              </a:solidFill>
            </a:endParaRPr>
          </a:p>
          <a:p>
            <a:r>
              <a:rPr lang="en-IN" b="1" dirty="0">
                <a:solidFill>
                  <a:schemeClr val="accent2">
                    <a:lumMod val="75000"/>
                  </a:schemeClr>
                </a:solidFill>
              </a:rPr>
              <a:t>Convergent thinking involves in-depth analysis and enables an entrepreneur to find the most feasible solution to a managerial or financial problem</a:t>
            </a:r>
            <a:r>
              <a:rPr lang="en-IN" b="1" dirty="0">
                <a:solidFill>
                  <a:srgbClr val="002060"/>
                </a:solidFill>
              </a:rPr>
              <a:t>.</a:t>
            </a:r>
            <a:endParaRPr lang="en-IN" b="1" dirty="0">
              <a:solidFill>
                <a:srgbClr val="002060"/>
              </a:solidFill>
            </a:endParaRPr>
          </a:p>
          <a:p>
            <a:r>
              <a:rPr lang="en-IN" b="1" dirty="0">
                <a:solidFill>
                  <a:srgbClr val="002060"/>
                </a:solidFill>
              </a:rPr>
              <a:t>It allows entrepreneurs to use various data sources such as accounting software and computer systems.</a:t>
            </a:r>
            <a:endParaRPr lang="en-IN" b="1" dirty="0">
              <a:solidFill>
                <a:srgbClr val="002060"/>
              </a:solidFill>
            </a:endParaRPr>
          </a:p>
          <a:p>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4997002" y="4765182"/>
            <a:ext cx="7096259" cy="2092817"/>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IN" b="1" dirty="0">
                <a:solidFill>
                  <a:srgbClr val="FF3399"/>
                </a:solidFill>
                <a:effectLst>
                  <a:outerShdw blurRad="38100" dist="38100" dir="2700000" algn="tl">
                    <a:srgbClr val="000000">
                      <a:alpha val="43137"/>
                    </a:srgbClr>
                  </a:outerShdw>
                </a:effectLst>
                <a:latin typeface="+mn-lt"/>
              </a:rPr>
              <a:t>Foster innovation</a:t>
            </a:r>
            <a:br>
              <a:rPr lang="en-IN" b="1" dirty="0">
                <a:solidFill>
                  <a:srgbClr val="FF3399"/>
                </a:solidFill>
                <a:effectLst>
                  <a:outerShdw blurRad="38100" dist="38100" dir="2700000" algn="tl">
                    <a:srgbClr val="000000">
                      <a:alpha val="43137"/>
                    </a:srgbClr>
                  </a:outerShdw>
                </a:effectLst>
                <a:latin typeface="+mn-lt"/>
              </a:rPr>
            </a:br>
            <a:endParaRPr lang="en-IN" b="1" dirty="0">
              <a:solidFill>
                <a:srgbClr val="FF33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349107"/>
            <a:ext cx="10515600" cy="4351338"/>
          </a:xfrm>
        </p:spPr>
        <p:txBody>
          <a:bodyPr vert="horz" lIns="91440" tIns="45720" rIns="91440" bIns="45720" rtlCol="0">
            <a:normAutofit/>
          </a:bodyPr>
          <a:lstStyle/>
          <a:p>
            <a:pPr algn="just"/>
            <a:r>
              <a:rPr lang="en-IN" b="1" dirty="0">
                <a:solidFill>
                  <a:srgbClr val="002060"/>
                </a:solidFill>
              </a:rPr>
              <a:t>Manufacturers create unique products to </a:t>
            </a:r>
            <a:r>
              <a:rPr lang="en-IN" b="1" dirty="0">
                <a:solidFill>
                  <a:schemeClr val="accent2">
                    <a:lumMod val="75000"/>
                  </a:schemeClr>
                </a:solidFill>
              </a:rPr>
              <a:t>not only meet customer expectations but exceed them as well.</a:t>
            </a:r>
            <a:endParaRPr lang="en-IN" b="1" dirty="0">
              <a:solidFill>
                <a:schemeClr val="accent2">
                  <a:lumMod val="75000"/>
                </a:schemeClr>
              </a:solidFill>
            </a:endParaRPr>
          </a:p>
          <a:p>
            <a:pPr algn="just"/>
            <a:r>
              <a:rPr lang="en-IN" b="1" dirty="0">
                <a:solidFill>
                  <a:srgbClr val="002060"/>
                </a:solidFill>
              </a:rPr>
              <a:t>While it may be hard to spot this from the beginning, things start to get more evident as your idea turns into a reality.</a:t>
            </a:r>
            <a:endParaRPr lang="en-IN" b="1" dirty="0">
              <a:solidFill>
                <a:srgbClr val="002060"/>
              </a:solidFill>
            </a:endParaRPr>
          </a:p>
          <a:p>
            <a:pPr algn="just"/>
            <a:r>
              <a:rPr lang="en-IN" b="1" dirty="0">
                <a:solidFill>
                  <a:srgbClr val="002060"/>
                </a:solidFill>
              </a:rPr>
              <a:t>In fact, this is the time an entrepreneur begins to realize how innovation and invention differ. </a:t>
            </a:r>
            <a:r>
              <a:rPr lang="en-IN" b="1" dirty="0">
                <a:solidFill>
                  <a:srgbClr val="FF0000"/>
                </a:solidFill>
              </a:rPr>
              <a:t>The invention refers to a new, unique concept while innovation is an idea which is as unique and useful as the original one.</a:t>
            </a:r>
            <a:endParaRPr lang="en-IN" b="1" dirty="0">
              <a:solidFill>
                <a:srgbClr val="FF0000"/>
              </a:solidFill>
            </a:endParaRPr>
          </a:p>
          <a:p>
            <a:pPr algn="just"/>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6096000" y="4404574"/>
            <a:ext cx="6096000" cy="245342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3399"/>
                </a:solidFill>
                <a:effectLst>
                  <a:outerShdw blurRad="38100" dist="38100" dir="2700000" algn="tl">
                    <a:srgbClr val="000000">
                      <a:alpha val="43137"/>
                    </a:srgbClr>
                  </a:outerShdw>
                </a:effectLst>
                <a:latin typeface="+mn-lt"/>
              </a:rPr>
              <a:t>Process of Creativity </a:t>
            </a:r>
            <a:endParaRPr lang="en-IN" b="1" dirty="0">
              <a:solidFill>
                <a:srgbClr val="FF33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marL="0" indent="0">
              <a:buNone/>
            </a:pPr>
            <a:r>
              <a:rPr lang="en-US" b="1" dirty="0">
                <a:solidFill>
                  <a:srgbClr val="FF0000"/>
                </a:solidFill>
              </a:rPr>
              <a:t>Phases:</a:t>
            </a:r>
            <a:endParaRPr lang="en-US" b="1" dirty="0">
              <a:solidFill>
                <a:srgbClr val="FF0000"/>
              </a:solidFill>
            </a:endParaRPr>
          </a:p>
          <a:p>
            <a:r>
              <a:rPr lang="en-US" b="1" dirty="0">
                <a:solidFill>
                  <a:srgbClr val="002060"/>
                </a:solidFill>
              </a:rPr>
              <a:t>Back ground or Knowledge accumulation</a:t>
            </a:r>
            <a:endParaRPr lang="en-US" b="1" dirty="0">
              <a:solidFill>
                <a:srgbClr val="002060"/>
              </a:solidFill>
            </a:endParaRPr>
          </a:p>
          <a:p>
            <a:r>
              <a:rPr lang="en-US" b="1" dirty="0">
                <a:solidFill>
                  <a:srgbClr val="002060"/>
                </a:solidFill>
              </a:rPr>
              <a:t>The Incubation Process</a:t>
            </a:r>
            <a:endParaRPr lang="en-US" b="1" dirty="0">
              <a:solidFill>
                <a:srgbClr val="002060"/>
              </a:solidFill>
            </a:endParaRPr>
          </a:p>
          <a:p>
            <a:r>
              <a:rPr lang="en-US" b="1" dirty="0">
                <a:solidFill>
                  <a:srgbClr val="002060"/>
                </a:solidFill>
              </a:rPr>
              <a:t>The Idea experience</a:t>
            </a:r>
            <a:endParaRPr lang="en-US" b="1" dirty="0">
              <a:solidFill>
                <a:srgbClr val="002060"/>
              </a:solidFill>
            </a:endParaRPr>
          </a:p>
          <a:p>
            <a:r>
              <a:rPr lang="en-US" b="1" dirty="0">
                <a:solidFill>
                  <a:srgbClr val="002060"/>
                </a:solidFill>
              </a:rPr>
              <a:t>Evaluation and Implementation</a:t>
            </a:r>
            <a:endParaRPr lang="en-US" b="1" dirty="0">
              <a:solidFill>
                <a:srgbClr val="002060"/>
              </a:solidFill>
            </a:endParaRPr>
          </a:p>
          <a:p>
            <a:pPr marL="0" indent="0">
              <a:buNone/>
            </a:pPr>
            <a:endParaRPr lang="en-IN"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3399"/>
                </a:solidFill>
                <a:effectLst>
                  <a:outerShdw blurRad="38100" dist="38100" dir="2700000" algn="tl">
                    <a:srgbClr val="000000">
                      <a:alpha val="43137"/>
                    </a:srgbClr>
                  </a:outerShdw>
                </a:effectLst>
                <a:latin typeface="+mn-lt"/>
              </a:rPr>
              <a:t>Phase 1: Background or knowledge accumulation</a:t>
            </a:r>
            <a:endParaRPr lang="en-IN" b="1" dirty="0">
              <a:solidFill>
                <a:srgbClr val="FF33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algn="just"/>
            <a:r>
              <a:rPr lang="en-US" b="1" dirty="0">
                <a:solidFill>
                  <a:srgbClr val="002060"/>
                </a:solidFill>
              </a:rPr>
              <a:t>Successful creations are generally preceded by </a:t>
            </a:r>
            <a:r>
              <a:rPr lang="en-US" b="1" dirty="0">
                <a:solidFill>
                  <a:schemeClr val="accent2">
                    <a:lumMod val="75000"/>
                  </a:schemeClr>
                </a:solidFill>
              </a:rPr>
              <a:t>investigation and information gathering. </a:t>
            </a:r>
            <a:endParaRPr lang="en-US" b="1" dirty="0">
              <a:solidFill>
                <a:schemeClr val="accent2">
                  <a:lumMod val="75000"/>
                </a:schemeClr>
              </a:solidFill>
            </a:endParaRPr>
          </a:p>
          <a:p>
            <a:pPr algn="just"/>
            <a:r>
              <a:rPr lang="en-US" b="1" dirty="0">
                <a:solidFill>
                  <a:srgbClr val="002060"/>
                </a:solidFill>
              </a:rPr>
              <a:t>This usually involves extensive reading, conversations with others working in the field, </a:t>
            </a:r>
            <a:r>
              <a:rPr lang="en-US" b="1" dirty="0">
                <a:solidFill>
                  <a:srgbClr val="C00000"/>
                </a:solidFill>
              </a:rPr>
              <a:t>attendance at professional meetings and workshops and a general absorption of information </a:t>
            </a:r>
            <a:r>
              <a:rPr lang="en-US" b="1" dirty="0">
                <a:solidFill>
                  <a:srgbClr val="002060"/>
                </a:solidFill>
              </a:rPr>
              <a:t>relative to the problem or issue under study. </a:t>
            </a:r>
            <a:endParaRPr lang="en-US" b="1" dirty="0">
              <a:solidFill>
                <a:srgbClr val="002060"/>
              </a:solidFill>
            </a:endParaRPr>
          </a:p>
          <a:p>
            <a:pPr algn="just"/>
            <a:r>
              <a:rPr lang="en-US" b="1" dirty="0">
                <a:solidFill>
                  <a:srgbClr val="002060"/>
                </a:solidFill>
              </a:rPr>
              <a:t>Additional investigation in both related and unrelated fields is sometimes involved.</a:t>
            </a:r>
            <a:endParaRPr lang="en-IN" b="1" dirty="0">
              <a:solidFill>
                <a:srgbClr val="00206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3399"/>
                </a:solidFill>
                <a:effectLst>
                  <a:outerShdw blurRad="38100" dist="38100" dir="2700000" algn="tl">
                    <a:srgbClr val="000000">
                      <a:alpha val="43137"/>
                    </a:srgbClr>
                  </a:outerShdw>
                </a:effectLst>
                <a:latin typeface="+mn-lt"/>
              </a:rPr>
              <a:t>Phase 2: The mind incubation process</a:t>
            </a:r>
            <a:endParaRPr lang="en-IN" b="1" dirty="0">
              <a:solidFill>
                <a:srgbClr val="FF33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algn="just"/>
            <a:r>
              <a:rPr lang="en-US" b="1" dirty="0">
                <a:solidFill>
                  <a:srgbClr val="002060"/>
                </a:solidFill>
              </a:rPr>
              <a:t>Creative individuals allow their subconscious to consider over the tremendous amounts of information they gather during the preparation phase. </a:t>
            </a:r>
            <a:endParaRPr lang="en-US" b="1" dirty="0">
              <a:solidFill>
                <a:srgbClr val="002060"/>
              </a:solidFill>
            </a:endParaRPr>
          </a:p>
          <a:p>
            <a:pPr algn="just"/>
            <a:r>
              <a:rPr lang="en-US" b="1" dirty="0">
                <a:solidFill>
                  <a:srgbClr val="002060"/>
                </a:solidFill>
              </a:rPr>
              <a:t>This incubation process often occurs while they are </a:t>
            </a:r>
            <a:r>
              <a:rPr lang="en-US" b="1" dirty="0">
                <a:solidFill>
                  <a:schemeClr val="accent4">
                    <a:lumMod val="50000"/>
                  </a:schemeClr>
                </a:solidFill>
              </a:rPr>
              <a:t>engaged in activities totally related to the subject or problem</a:t>
            </a:r>
            <a:r>
              <a:rPr lang="en-US" b="1" dirty="0">
                <a:solidFill>
                  <a:srgbClr val="002060"/>
                </a:solidFill>
              </a:rPr>
              <a:t>. It happens even when they are sleeping. This accounts for the advice frequently given to a person who is frustrated by what appears to be an unsolvable problem.</a:t>
            </a:r>
            <a:endParaRPr lang="en-IN" b="1" dirty="0">
              <a:solidFill>
                <a:srgbClr val="00206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3399"/>
                </a:solidFill>
                <a:effectLst>
                  <a:outerShdw blurRad="38100" dist="38100" dir="2700000" algn="tl">
                    <a:srgbClr val="000000">
                      <a:alpha val="43137"/>
                    </a:srgbClr>
                  </a:outerShdw>
                </a:effectLst>
                <a:latin typeface="+mn-lt"/>
              </a:rPr>
              <a:t>Phase 3: The idea experience</a:t>
            </a:r>
            <a:endParaRPr lang="en-IN" b="1" dirty="0">
              <a:solidFill>
                <a:srgbClr val="FF33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pPr algn="just"/>
            <a:r>
              <a:rPr lang="en-US" b="1" dirty="0">
                <a:solidFill>
                  <a:srgbClr val="002060"/>
                </a:solidFill>
              </a:rPr>
              <a:t>This phase of the creative process is often the most exciting. It is when the </a:t>
            </a:r>
            <a:r>
              <a:rPr lang="en-US" b="1" dirty="0">
                <a:solidFill>
                  <a:schemeClr val="accent4">
                    <a:lumMod val="50000"/>
                  </a:schemeClr>
                </a:solidFill>
              </a:rPr>
              <a:t>idea or solution the individual is seeking is discovered</a:t>
            </a:r>
            <a:r>
              <a:rPr lang="en-US" b="1" dirty="0">
                <a:solidFill>
                  <a:srgbClr val="002060"/>
                </a:solidFill>
              </a:rPr>
              <a:t>. Sometimes referred to as the eureka factor, this phase is also the one the average person incorrectly perceives as the only component of creativity.</a:t>
            </a:r>
            <a:endParaRPr lang="en-IN" b="1" dirty="0">
              <a:solidFill>
                <a:srgbClr val="002060"/>
              </a:solidFill>
            </a:endParaRPr>
          </a:p>
        </p:txBody>
      </p:sp>
      <p:pic>
        <p:nvPicPr>
          <p:cNvPr id="4" name="Picture 3"/>
          <p:cNvPicPr>
            <a:picLocks noChangeAspect="1"/>
          </p:cNvPicPr>
          <p:nvPr/>
        </p:nvPicPr>
        <p:blipFill>
          <a:blip r:embed="rId1"/>
          <a:stretch>
            <a:fillRect/>
          </a:stretch>
        </p:blipFill>
        <p:spPr>
          <a:xfrm>
            <a:off x="5975797" y="3606086"/>
            <a:ext cx="3781828" cy="306517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3399"/>
                </a:solidFill>
                <a:effectLst>
                  <a:outerShdw blurRad="38100" dist="38100" dir="2700000" algn="tl">
                    <a:srgbClr val="000000">
                      <a:alpha val="43137"/>
                    </a:srgbClr>
                  </a:outerShdw>
                </a:effectLst>
                <a:latin typeface="+mn-lt"/>
              </a:rPr>
              <a:t>Phase 4: Evaluation and implementation</a:t>
            </a:r>
            <a:endParaRPr lang="en-IN" b="1" dirty="0">
              <a:solidFill>
                <a:srgbClr val="FF33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593805"/>
            <a:ext cx="10515600" cy="4351338"/>
          </a:xfrm>
        </p:spPr>
        <p:txBody>
          <a:bodyPr/>
          <a:lstStyle/>
          <a:p>
            <a:r>
              <a:rPr lang="en-US" b="1" dirty="0">
                <a:solidFill>
                  <a:srgbClr val="002060"/>
                </a:solidFill>
              </a:rPr>
              <a:t>This is the most difficult step of a creative endeavor and requires a </a:t>
            </a:r>
            <a:r>
              <a:rPr lang="en-US" b="1" dirty="0">
                <a:solidFill>
                  <a:srgbClr val="00B050"/>
                </a:solidFill>
              </a:rPr>
              <a:t>great deal of courage, self-discipline and perseverance. </a:t>
            </a:r>
            <a:endParaRPr lang="en-US" b="1" dirty="0">
              <a:solidFill>
                <a:srgbClr val="00B050"/>
              </a:solidFill>
            </a:endParaRPr>
          </a:p>
          <a:p>
            <a:r>
              <a:rPr lang="en-US" b="1" dirty="0">
                <a:solidFill>
                  <a:srgbClr val="002060"/>
                </a:solidFill>
              </a:rPr>
              <a:t>Successful entrepreneurs can identify ideas that are workable and that they have the skills to implement. </a:t>
            </a:r>
            <a:endParaRPr lang="en-US" b="1" dirty="0">
              <a:solidFill>
                <a:srgbClr val="002060"/>
              </a:solidFill>
            </a:endParaRPr>
          </a:p>
          <a:p>
            <a:r>
              <a:rPr lang="en-US" b="1" dirty="0">
                <a:solidFill>
                  <a:srgbClr val="00B050"/>
                </a:solidFill>
              </a:rPr>
              <a:t>More important, they do not give up when they run into temporary obstacles. Often they will fail several times before they successfully develop their best ideas.</a:t>
            </a:r>
            <a:endParaRPr lang="en-US" b="1" dirty="0">
              <a:solidFill>
                <a:srgbClr val="00B05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0" y="0"/>
            <a:ext cx="12192000" cy="6857999"/>
          </a:xfrm>
          <a:prstGeom prst="rect">
            <a:avLst/>
          </a:prstGeom>
        </p:spPr>
      </p:pic>
      <p:sp>
        <p:nvSpPr>
          <p:cNvPr id="2" name="Title 1"/>
          <p:cNvSpPr>
            <a:spLocks noGrp="1"/>
          </p:cNvSpPr>
          <p:nvPr>
            <p:ph type="title"/>
          </p:nvPr>
        </p:nvSpPr>
        <p:spPr>
          <a:xfrm>
            <a:off x="297288" y="197701"/>
            <a:ext cx="9542171" cy="1325563"/>
          </a:xfrm>
        </p:spPr>
        <p:txBody>
          <a:bodyPr vert="horz" lIns="91440" tIns="45720" rIns="91440" bIns="45720" rtlCol="0" anchor="ctr">
            <a:noAutofit/>
          </a:bodyPr>
          <a:lstStyle/>
          <a:p>
            <a:r>
              <a:rPr lang="en-US" sz="6600" b="1" dirty="0">
                <a:solidFill>
                  <a:schemeClr val="bg1"/>
                </a:solidFill>
                <a:effectLst>
                  <a:outerShdw blurRad="38100" dist="38100" dir="2700000" algn="tl">
                    <a:srgbClr val="000000">
                      <a:alpha val="43137"/>
                    </a:srgbClr>
                  </a:outerShdw>
                </a:effectLst>
                <a:latin typeface="+mn-lt"/>
              </a:rPr>
              <a:t>Sources of Innovation</a:t>
            </a:r>
            <a:endParaRPr lang="en-IN" sz="6600" b="1" dirty="0">
              <a:solidFill>
                <a:schemeClr val="bg1"/>
              </a:solidFill>
              <a:effectLst>
                <a:outerShdw blurRad="38100" dist="38100" dir="2700000" algn="tl">
                  <a:srgbClr val="000000">
                    <a:alpha val="43137"/>
                  </a:srgbClr>
                </a:outerShdw>
              </a:effectLst>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65160"/>
            <a:ext cx="10515600" cy="5215943"/>
          </a:xfrm>
        </p:spPr>
        <p:txBody>
          <a:bodyPr>
            <a:normAutofit/>
          </a:bodyPr>
          <a:lstStyle/>
          <a:p>
            <a:pPr algn="just"/>
            <a:r>
              <a:rPr lang="en-US" b="1" dirty="0">
                <a:solidFill>
                  <a:srgbClr val="00B050"/>
                </a:solidFill>
              </a:rPr>
              <a:t>Potential entrepreneurs must always be alert to the opportunities that lie in the external and internal environments in which they live.</a:t>
            </a:r>
            <a:endParaRPr lang="en-US" b="1" dirty="0">
              <a:solidFill>
                <a:srgbClr val="00B050"/>
              </a:solidFill>
            </a:endParaRPr>
          </a:p>
          <a:p>
            <a:pPr algn="just"/>
            <a:r>
              <a:rPr lang="en-US" b="1" dirty="0">
                <a:solidFill>
                  <a:srgbClr val="00B050"/>
                </a:solidFill>
              </a:rPr>
              <a:t> </a:t>
            </a:r>
            <a:r>
              <a:rPr lang="en-US" b="1" dirty="0">
                <a:solidFill>
                  <a:srgbClr val="002060"/>
                </a:solidFill>
              </a:rPr>
              <a:t>Trends</a:t>
            </a:r>
            <a:endParaRPr lang="en-US" b="1" dirty="0">
              <a:solidFill>
                <a:srgbClr val="002060"/>
              </a:solidFill>
            </a:endParaRPr>
          </a:p>
          <a:p>
            <a:pPr algn="just"/>
            <a:r>
              <a:rPr lang="en-US" b="1" dirty="0">
                <a:solidFill>
                  <a:srgbClr val="002060"/>
                </a:solidFill>
              </a:rPr>
              <a:t>Unexpected Occurrences</a:t>
            </a:r>
            <a:endParaRPr lang="en-US" b="1" dirty="0">
              <a:solidFill>
                <a:srgbClr val="002060"/>
              </a:solidFill>
            </a:endParaRPr>
          </a:p>
          <a:p>
            <a:pPr algn="just"/>
            <a:r>
              <a:rPr lang="en-US" b="1" dirty="0">
                <a:solidFill>
                  <a:srgbClr val="002060"/>
                </a:solidFill>
              </a:rPr>
              <a:t>Incongruities</a:t>
            </a:r>
            <a:endParaRPr lang="en-US" b="1" dirty="0">
              <a:solidFill>
                <a:srgbClr val="002060"/>
              </a:solidFill>
            </a:endParaRPr>
          </a:p>
          <a:p>
            <a:pPr algn="just"/>
            <a:r>
              <a:rPr lang="en-US" b="1" dirty="0">
                <a:solidFill>
                  <a:srgbClr val="002060"/>
                </a:solidFill>
              </a:rPr>
              <a:t>Process Needs</a:t>
            </a:r>
            <a:endParaRPr lang="en-US" b="1" dirty="0">
              <a:solidFill>
                <a:srgbClr val="002060"/>
              </a:solidFill>
            </a:endParaRPr>
          </a:p>
          <a:p>
            <a:pPr algn="just"/>
            <a:r>
              <a:rPr lang="en-US" b="1" dirty="0">
                <a:solidFill>
                  <a:srgbClr val="002060"/>
                </a:solidFill>
              </a:rPr>
              <a:t>Industry and Market Changes</a:t>
            </a:r>
            <a:endParaRPr lang="en-US" b="1" dirty="0">
              <a:solidFill>
                <a:srgbClr val="002060"/>
              </a:solidFill>
            </a:endParaRPr>
          </a:p>
          <a:p>
            <a:pPr algn="just"/>
            <a:r>
              <a:rPr lang="en-US" b="1" dirty="0">
                <a:solidFill>
                  <a:srgbClr val="002060"/>
                </a:solidFill>
              </a:rPr>
              <a:t>Demographic Changes</a:t>
            </a:r>
            <a:endParaRPr lang="en-US" b="1" dirty="0">
              <a:solidFill>
                <a:srgbClr val="002060"/>
              </a:solidFill>
            </a:endParaRPr>
          </a:p>
          <a:p>
            <a:pPr algn="just"/>
            <a:r>
              <a:rPr lang="en-US" b="1" dirty="0">
                <a:solidFill>
                  <a:srgbClr val="002060"/>
                </a:solidFill>
              </a:rPr>
              <a:t>Changes in Perception</a:t>
            </a:r>
            <a:endParaRPr lang="en-US" b="1" dirty="0">
              <a:solidFill>
                <a:srgbClr val="002060"/>
              </a:solidFill>
            </a:endParaRPr>
          </a:p>
          <a:p>
            <a:pPr algn="just"/>
            <a:r>
              <a:rPr lang="en-US" b="1" dirty="0">
                <a:solidFill>
                  <a:srgbClr val="002060"/>
                </a:solidFill>
              </a:rPr>
              <a:t>New Knowledge</a:t>
            </a:r>
            <a:endParaRPr lang="en-US" b="1" dirty="0">
              <a:solidFill>
                <a:srgbClr val="002060"/>
              </a:solidFill>
            </a:endParaRPr>
          </a:p>
          <a:p>
            <a:pPr marL="0" indent="0" algn="just">
              <a:buNone/>
            </a:pPr>
            <a:endParaRPr lang="en-IN" dirty="0"/>
          </a:p>
        </p:txBody>
      </p:sp>
      <p:sp>
        <p:nvSpPr>
          <p:cNvPr id="4" name="Title 1"/>
          <p:cNvSpPr>
            <a:spLocks noGrp="1"/>
          </p:cNvSpPr>
          <p:nvPr>
            <p:ph type="title"/>
          </p:nvPr>
        </p:nvSpPr>
        <p:spPr>
          <a:xfrm>
            <a:off x="838200" y="365125"/>
            <a:ext cx="10515600" cy="781095"/>
          </a:xfrm>
        </p:spPr>
        <p:txBody>
          <a:bodyPr vert="horz" lIns="91440" tIns="45720" rIns="91440" bIns="45720" rtlCol="0" anchor="ctr">
            <a:normAutofit/>
          </a:bodyPr>
          <a:lstStyle/>
          <a:p>
            <a:r>
              <a:rPr lang="en-US" b="1" dirty="0">
                <a:solidFill>
                  <a:srgbClr val="FF3399"/>
                </a:solidFill>
                <a:latin typeface="+mn-lt"/>
              </a:rPr>
              <a:t>Sources of Innovation</a:t>
            </a:r>
            <a:endParaRPr lang="en-IN" b="1" dirty="0">
              <a:solidFill>
                <a:srgbClr val="FF3399"/>
              </a:solidFill>
              <a:effectLst>
                <a:outerShdw blurRad="38100" dist="38100" dir="2700000" algn="tl">
                  <a:srgbClr val="000000">
                    <a:alpha val="43137"/>
                  </a:srgbClr>
                </a:outerShdw>
              </a:effectLst>
              <a:latin typeface="+mn-lt"/>
            </a:endParaRPr>
          </a:p>
        </p:txBody>
      </p:sp>
      <p:pic>
        <p:nvPicPr>
          <p:cNvPr id="2" name="Picture 1"/>
          <p:cNvPicPr>
            <a:picLocks noChangeAspect="1"/>
          </p:cNvPicPr>
          <p:nvPr/>
        </p:nvPicPr>
        <p:blipFill>
          <a:blip r:embed="rId1"/>
          <a:stretch>
            <a:fillRect/>
          </a:stretch>
        </p:blipFill>
        <p:spPr>
          <a:xfrm>
            <a:off x="5731100" y="2177938"/>
            <a:ext cx="6460900" cy="462210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br>
              <a:rPr lang="en-US" b="1" dirty="0">
                <a:solidFill>
                  <a:srgbClr val="FF3399"/>
                </a:solidFill>
                <a:latin typeface="+mn-lt"/>
              </a:rPr>
            </a:br>
            <a:br>
              <a:rPr lang="en-US" b="1" dirty="0">
                <a:solidFill>
                  <a:srgbClr val="FF3399"/>
                </a:solidFill>
                <a:latin typeface="+mn-lt"/>
              </a:rPr>
            </a:br>
            <a:r>
              <a:rPr lang="en-US" b="1" dirty="0">
                <a:solidFill>
                  <a:srgbClr val="FF3399"/>
                </a:solidFill>
                <a:latin typeface="+mn-lt"/>
              </a:rPr>
              <a:t>Changes in Perception</a:t>
            </a:r>
            <a:br>
              <a:rPr lang="en-US" b="1" dirty="0">
                <a:solidFill>
                  <a:srgbClr val="FF3399"/>
                </a:solidFill>
                <a:latin typeface="+mn-lt"/>
              </a:rPr>
            </a:br>
            <a:br>
              <a:rPr lang="en-US" b="1" dirty="0">
                <a:solidFill>
                  <a:srgbClr val="FF3399"/>
                </a:solidFill>
                <a:latin typeface="+mn-lt"/>
              </a:rPr>
            </a:br>
            <a:endParaRPr lang="en-IN" b="1" dirty="0">
              <a:solidFill>
                <a:srgbClr val="FF3399"/>
              </a:solidFill>
              <a:latin typeface="+mn-lt"/>
            </a:endParaRPr>
          </a:p>
        </p:txBody>
      </p:sp>
      <p:sp>
        <p:nvSpPr>
          <p:cNvPr id="3" name="Content Placeholder 2"/>
          <p:cNvSpPr>
            <a:spLocks noGrp="1"/>
          </p:cNvSpPr>
          <p:nvPr>
            <p:ph idx="1"/>
          </p:nvPr>
        </p:nvSpPr>
        <p:spPr/>
        <p:txBody>
          <a:bodyPr>
            <a:normAutofit/>
          </a:bodyPr>
          <a:lstStyle/>
          <a:p>
            <a:pPr algn="just"/>
            <a:r>
              <a:rPr lang="en-US" b="1" dirty="0">
                <a:solidFill>
                  <a:srgbClr val="C00000"/>
                </a:solidFill>
              </a:rPr>
              <a:t>Perceptual changes: </a:t>
            </a:r>
            <a:r>
              <a:rPr lang="en-US" b="1" dirty="0">
                <a:solidFill>
                  <a:srgbClr val="002060"/>
                </a:solidFill>
              </a:rPr>
              <a:t>These changes occur in people’s interpretation of facts and concepts. They are intangible yet meaningful. </a:t>
            </a:r>
            <a:r>
              <a:rPr lang="en-US" b="1" dirty="0">
                <a:solidFill>
                  <a:srgbClr val="C00000"/>
                </a:solidFill>
              </a:rPr>
              <a:t>Perception can cause major shifts in ideas to take place</a:t>
            </a:r>
            <a:r>
              <a:rPr lang="en-US" b="1" dirty="0">
                <a:solidFill>
                  <a:srgbClr val="002060"/>
                </a:solidFill>
              </a:rPr>
              <a:t>.</a:t>
            </a:r>
            <a:endParaRPr lang="en-US" b="1" dirty="0">
              <a:solidFill>
                <a:srgbClr val="002060"/>
              </a:solidFill>
            </a:endParaRPr>
          </a:p>
          <a:p>
            <a:pPr algn="just"/>
            <a:r>
              <a:rPr lang="en-US" b="1" dirty="0">
                <a:solidFill>
                  <a:srgbClr val="002060"/>
                </a:solidFill>
              </a:rPr>
              <a:t>Another example is </a:t>
            </a:r>
            <a:r>
              <a:rPr lang="en-US" b="1" dirty="0">
                <a:solidFill>
                  <a:srgbClr val="C00000"/>
                </a:solidFill>
              </a:rPr>
              <a:t>people’s desire to better use their personal time</a:t>
            </a:r>
            <a:r>
              <a:rPr lang="en-US" b="1" dirty="0">
                <a:solidFill>
                  <a:srgbClr val="002060"/>
                </a:solidFill>
              </a:rPr>
              <a:t>. As a result, the travel industry has capitalised on the consumers’ current need to see the world while they are young and healthy.</a:t>
            </a:r>
            <a:endParaRPr lang="en-IN" b="1" dirty="0">
              <a:solidFill>
                <a:srgbClr val="00206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048" y="210578"/>
            <a:ext cx="10515600" cy="1325563"/>
          </a:xfrm>
        </p:spPr>
        <p:txBody>
          <a:bodyPr vert="horz" lIns="91440" tIns="45720" rIns="91440" bIns="45720" rtlCol="0" anchor="ctr">
            <a:normAutofit/>
          </a:bodyPr>
          <a:lstStyle/>
          <a:p>
            <a:r>
              <a:rPr lang="en-US" b="1" dirty="0">
                <a:solidFill>
                  <a:srgbClr val="FF3399"/>
                </a:solidFill>
                <a:latin typeface="+mn-lt"/>
              </a:rPr>
              <a:t>Types of innovation</a:t>
            </a:r>
            <a:endParaRPr lang="en-IN" b="1" dirty="0">
              <a:solidFill>
                <a:srgbClr val="FF3399"/>
              </a:solidFill>
              <a:latin typeface="+mn-lt"/>
            </a:endParaRPr>
          </a:p>
        </p:txBody>
      </p:sp>
      <p:sp>
        <p:nvSpPr>
          <p:cNvPr id="3" name="Content Placeholder 2"/>
          <p:cNvSpPr>
            <a:spLocks noGrp="1"/>
          </p:cNvSpPr>
          <p:nvPr>
            <p:ph idx="1"/>
          </p:nvPr>
        </p:nvSpPr>
        <p:spPr>
          <a:xfrm>
            <a:off x="838200" y="1262130"/>
            <a:ext cx="10515600" cy="5370490"/>
          </a:xfrm>
        </p:spPr>
        <p:txBody>
          <a:bodyPr>
            <a:normAutofit fontScale="92500" lnSpcReduction="10000"/>
          </a:bodyPr>
          <a:lstStyle/>
          <a:p>
            <a:pPr marL="0" indent="0" algn="just">
              <a:buNone/>
            </a:pPr>
            <a:r>
              <a:rPr lang="en-US" b="1" dirty="0">
                <a:solidFill>
                  <a:srgbClr val="002060"/>
                </a:solidFill>
              </a:rPr>
              <a:t>Four basic types of innovation exist These extend from the totally new to modifications of existing products or services. In order of originality the four types are: </a:t>
            </a:r>
            <a:endParaRPr lang="en-US" b="1" dirty="0">
              <a:solidFill>
                <a:srgbClr val="002060"/>
              </a:solidFill>
            </a:endParaRPr>
          </a:p>
          <a:p>
            <a:pPr marL="0" indent="0" algn="just">
              <a:buNone/>
            </a:pPr>
            <a:r>
              <a:rPr lang="en-US" b="1" dirty="0">
                <a:solidFill>
                  <a:srgbClr val="FF3399"/>
                </a:solidFill>
              </a:rPr>
              <a:t>Invention</a:t>
            </a:r>
            <a:r>
              <a:rPr lang="en-US" b="1" dirty="0">
                <a:solidFill>
                  <a:srgbClr val="002060"/>
                </a:solidFill>
              </a:rPr>
              <a:t> – the creation of a new product, service, or process, often one that is novel or untried; such concepts tend to be revolutionary</a:t>
            </a:r>
            <a:endParaRPr lang="en-US" b="1" dirty="0">
              <a:solidFill>
                <a:srgbClr val="002060"/>
              </a:solidFill>
            </a:endParaRPr>
          </a:p>
          <a:p>
            <a:pPr marL="0" indent="0" algn="just">
              <a:buNone/>
            </a:pPr>
            <a:r>
              <a:rPr lang="en-US" b="1" dirty="0">
                <a:solidFill>
                  <a:srgbClr val="FF3399"/>
                </a:solidFill>
              </a:rPr>
              <a:t>Extension</a:t>
            </a:r>
            <a:r>
              <a:rPr lang="en-US" b="1" dirty="0">
                <a:solidFill>
                  <a:srgbClr val="002060"/>
                </a:solidFill>
              </a:rPr>
              <a:t> – the expansion of a product, service, or process already in existence; such concepts make a different application of a current idea</a:t>
            </a:r>
            <a:endParaRPr lang="en-US" b="1" dirty="0">
              <a:solidFill>
                <a:srgbClr val="002060"/>
              </a:solidFill>
            </a:endParaRPr>
          </a:p>
          <a:p>
            <a:pPr marL="0" indent="0" algn="just">
              <a:buNone/>
            </a:pPr>
            <a:r>
              <a:rPr lang="en-US" b="1" dirty="0">
                <a:solidFill>
                  <a:srgbClr val="FF3399"/>
                </a:solidFill>
              </a:rPr>
              <a:t>Duplication</a:t>
            </a:r>
            <a:r>
              <a:rPr lang="en-US" b="1" dirty="0">
                <a:solidFill>
                  <a:srgbClr val="002060"/>
                </a:solidFill>
              </a:rPr>
              <a:t> – the replication of an already existing product, service, or process; the duplication effort, however, is not simply copying but adding the entrepreneur’s own creative touch to enhance or improve the concept to beat the competition. </a:t>
            </a:r>
            <a:endParaRPr lang="en-US" b="1" dirty="0">
              <a:solidFill>
                <a:srgbClr val="002060"/>
              </a:solidFill>
            </a:endParaRPr>
          </a:p>
          <a:p>
            <a:pPr marL="0" indent="0" algn="just">
              <a:buNone/>
            </a:pPr>
            <a:r>
              <a:rPr lang="en-US" b="1" dirty="0">
                <a:solidFill>
                  <a:srgbClr val="FF3399"/>
                </a:solidFill>
              </a:rPr>
              <a:t>Synthesis</a:t>
            </a:r>
            <a:r>
              <a:rPr lang="en-US" b="1" dirty="0">
                <a:solidFill>
                  <a:srgbClr val="002060"/>
                </a:solidFill>
              </a:rPr>
              <a:t> – the combination of existing concepts and factors into a new formulation; this involves taking ideas or items already invented and finding a way so together they form a new application.</a:t>
            </a:r>
            <a:endParaRPr lang="en-IN" b="1" dirty="0">
              <a:solidFill>
                <a:srgbClr val="002060"/>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380" y="300730"/>
            <a:ext cx="10515600" cy="1325563"/>
          </a:xfrm>
        </p:spPr>
        <p:txBody>
          <a:bodyPr vert="horz" lIns="91440" tIns="45720" rIns="91440" bIns="45720" rtlCol="0" anchor="ctr">
            <a:normAutofit/>
          </a:bodyPr>
          <a:lstStyle/>
          <a:p>
            <a:r>
              <a:rPr lang="en-IN" b="1" dirty="0">
                <a:solidFill>
                  <a:srgbClr val="FF3399"/>
                </a:solidFill>
                <a:latin typeface="+mn-lt"/>
              </a:rPr>
              <a:t>Principles of innovation</a:t>
            </a:r>
            <a:endParaRPr lang="en-IN" b="1" dirty="0">
              <a:solidFill>
                <a:srgbClr val="FF3399"/>
              </a:solidFill>
              <a:latin typeface="+mn-lt"/>
            </a:endParaRPr>
          </a:p>
        </p:txBody>
      </p:sp>
      <p:sp>
        <p:nvSpPr>
          <p:cNvPr id="3" name="Content Placeholder 2"/>
          <p:cNvSpPr>
            <a:spLocks noGrp="1"/>
          </p:cNvSpPr>
          <p:nvPr>
            <p:ph idx="1"/>
          </p:nvPr>
        </p:nvSpPr>
        <p:spPr/>
        <p:txBody>
          <a:bodyPr/>
          <a:lstStyle/>
          <a:p>
            <a:pPr marL="0" indent="0" algn="just">
              <a:buNone/>
            </a:pPr>
            <a:r>
              <a:rPr lang="en-US" b="1" dirty="0">
                <a:solidFill>
                  <a:srgbClr val="002060"/>
                </a:solidFill>
              </a:rPr>
              <a:t>Potential entrepreneurs need to realise innovation principles exist. These principles can be learned and, when combined with opportunity, can enable individuals to innovate. The major motivation principles follow: </a:t>
            </a:r>
            <a:endParaRPr lang="en-US" b="1" dirty="0">
              <a:solidFill>
                <a:srgbClr val="002060"/>
              </a:solidFill>
            </a:endParaRPr>
          </a:p>
          <a:p>
            <a:pPr marL="0" indent="0">
              <a:buNone/>
            </a:pPr>
            <a:r>
              <a:rPr lang="en-US" b="1" dirty="0"/>
              <a:t>• </a:t>
            </a:r>
            <a:r>
              <a:rPr lang="en-US" b="1" dirty="0">
                <a:solidFill>
                  <a:srgbClr val="FF0000"/>
                </a:solidFill>
              </a:rPr>
              <a:t>Be action oriented: </a:t>
            </a:r>
            <a:r>
              <a:rPr lang="en-US" b="1" dirty="0"/>
              <a:t>Innovators always must be active and searching for new ideas, opportunities, or sources of innovation. </a:t>
            </a:r>
            <a:endParaRPr lang="en-US" b="1" dirty="0"/>
          </a:p>
          <a:p>
            <a:pPr marL="0" indent="0">
              <a:buNone/>
            </a:pPr>
            <a:r>
              <a:rPr lang="en-US" b="1" dirty="0"/>
              <a:t>• </a:t>
            </a:r>
            <a:r>
              <a:rPr lang="en-US" b="1" dirty="0">
                <a:solidFill>
                  <a:srgbClr val="FF0000"/>
                </a:solidFill>
              </a:rPr>
              <a:t>Make the product, process, or service simple and understandable: </a:t>
            </a:r>
            <a:r>
              <a:rPr lang="en-US" b="1" dirty="0"/>
              <a:t>People must readily understand how the innovation works.</a:t>
            </a:r>
            <a:endParaRPr lang="en-IN" b="1"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2290" y="1091529"/>
            <a:ext cx="10515600" cy="4351338"/>
          </a:xfrm>
        </p:spPr>
        <p:txBody>
          <a:bodyPr/>
          <a:lstStyle/>
          <a:p>
            <a:pPr algn="just"/>
            <a:r>
              <a:rPr lang="en-US" b="1" dirty="0">
                <a:solidFill>
                  <a:srgbClr val="FF0000"/>
                </a:solidFill>
              </a:rPr>
              <a:t>Make the product, process, or service customer-based: </a:t>
            </a:r>
            <a:r>
              <a:rPr lang="en-US" b="1" dirty="0">
                <a:solidFill>
                  <a:srgbClr val="002060"/>
                </a:solidFill>
              </a:rPr>
              <a:t>Innovators always must keep the customer in mind. The more an innovator has the end-user in mind, the greater the chance the concept will be accepted and used.</a:t>
            </a:r>
            <a:endParaRPr lang="en-US" b="1" dirty="0">
              <a:solidFill>
                <a:srgbClr val="002060"/>
              </a:solidFill>
            </a:endParaRPr>
          </a:p>
          <a:p>
            <a:pPr algn="just"/>
            <a:endParaRPr lang="en-US" b="1" dirty="0">
              <a:solidFill>
                <a:srgbClr val="002060"/>
              </a:solidFill>
            </a:endParaRPr>
          </a:p>
          <a:p>
            <a:pPr marL="0" indent="0" algn="just">
              <a:buNone/>
            </a:pPr>
            <a:r>
              <a:rPr lang="en-US" b="1" dirty="0"/>
              <a:t> </a:t>
            </a:r>
            <a:r>
              <a:rPr lang="en-US" b="1" dirty="0">
                <a:solidFill>
                  <a:srgbClr val="FF0000"/>
                </a:solidFill>
              </a:rPr>
              <a:t>•Start small: </a:t>
            </a:r>
            <a:r>
              <a:rPr lang="en-US" b="1" dirty="0">
                <a:solidFill>
                  <a:srgbClr val="002060"/>
                </a:solidFill>
              </a:rPr>
              <a:t>Innovators should not attempt a project or development on a grandiose scale. They should begin small and then build and develop, allowing for planned growth and proper expansion in the right manner and at the right time.</a:t>
            </a:r>
            <a:endParaRPr lang="en-IN" b="1" dirty="0">
              <a:solidFill>
                <a:srgbClr val="002060"/>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3958" y="1014256"/>
            <a:ext cx="10515600" cy="4351338"/>
          </a:xfrm>
        </p:spPr>
        <p:txBody>
          <a:bodyPr/>
          <a:lstStyle/>
          <a:p>
            <a:r>
              <a:rPr lang="en-US" b="1" dirty="0">
                <a:solidFill>
                  <a:srgbClr val="FF0000"/>
                </a:solidFill>
              </a:rPr>
              <a:t>Aim high: </a:t>
            </a:r>
            <a:r>
              <a:rPr lang="en-US" b="1" dirty="0"/>
              <a:t>Innovators should aim high for success by seeking a niche in the marketplace. </a:t>
            </a:r>
            <a:endParaRPr lang="en-US" b="1" dirty="0"/>
          </a:p>
          <a:p>
            <a:pPr marL="0" indent="0">
              <a:buNone/>
            </a:pPr>
            <a:endParaRPr lang="en-US" b="1" dirty="0"/>
          </a:p>
          <a:p>
            <a:pPr marL="0" indent="0">
              <a:buNone/>
            </a:pPr>
            <a:r>
              <a:rPr lang="en-US" b="1" dirty="0"/>
              <a:t>• </a:t>
            </a:r>
            <a:r>
              <a:rPr lang="en-US" b="1" dirty="0">
                <a:solidFill>
                  <a:srgbClr val="FF0000"/>
                </a:solidFill>
              </a:rPr>
              <a:t>Try/test/revise: </a:t>
            </a:r>
            <a:r>
              <a:rPr lang="en-US" b="1" dirty="0"/>
              <a:t>Innovators always should follow the rule of try, test and revise. This helps work out any flaws in the product, process, or service. </a:t>
            </a:r>
            <a:endParaRPr lang="en-US" b="1" dirty="0"/>
          </a:p>
          <a:p>
            <a:pPr marL="0" indent="0">
              <a:buNone/>
            </a:pPr>
            <a:endParaRPr lang="en-US" b="1" dirty="0"/>
          </a:p>
          <a:p>
            <a:pPr marL="0" indent="0">
              <a:buNone/>
            </a:pPr>
            <a:r>
              <a:rPr lang="en-US" b="1" dirty="0"/>
              <a:t>• </a:t>
            </a:r>
            <a:r>
              <a:rPr lang="en-US" b="1" dirty="0">
                <a:solidFill>
                  <a:srgbClr val="FF0000"/>
                </a:solidFill>
              </a:rPr>
              <a:t>Learn from failures: </a:t>
            </a:r>
            <a:r>
              <a:rPr lang="en-US" b="1" dirty="0"/>
              <a:t>Innovation does not guarantee success. More important, failures often give rise to innovations.</a:t>
            </a:r>
            <a:endParaRPr lang="en-IN" b="1"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9564" y="833952"/>
            <a:ext cx="10515600" cy="4351338"/>
          </a:xfrm>
        </p:spPr>
        <p:txBody>
          <a:bodyPr/>
          <a:lstStyle/>
          <a:p>
            <a:pPr algn="just"/>
            <a:r>
              <a:rPr lang="en-US" b="1" dirty="0">
                <a:solidFill>
                  <a:srgbClr val="FF0000"/>
                </a:solidFill>
              </a:rPr>
              <a:t>Follow a milestone schedule: </a:t>
            </a:r>
            <a:r>
              <a:rPr lang="en-US" b="1" dirty="0"/>
              <a:t>Every innovator should follow a schedule that indicates milestone accomplishments. Although the project may run ahead or behind schedule, it is still important to </a:t>
            </a:r>
            <a:r>
              <a:rPr lang="en-US" b="1" dirty="0">
                <a:solidFill>
                  <a:srgbClr val="002060"/>
                </a:solidFill>
              </a:rPr>
              <a:t>have the schedule in order to plan and evaluate the project</a:t>
            </a:r>
            <a:r>
              <a:rPr lang="en-US" b="1" dirty="0"/>
              <a:t>.</a:t>
            </a:r>
            <a:endParaRPr lang="en-US" b="1" dirty="0"/>
          </a:p>
          <a:p>
            <a:pPr marL="0" indent="0" algn="just">
              <a:buNone/>
            </a:pPr>
            <a:endParaRPr lang="en-US" b="1" dirty="0"/>
          </a:p>
          <a:p>
            <a:pPr marL="0" indent="0" algn="just">
              <a:buNone/>
            </a:pPr>
            <a:r>
              <a:rPr lang="en-US" b="1" dirty="0"/>
              <a:t> • </a:t>
            </a:r>
            <a:r>
              <a:rPr lang="en-US" b="1" dirty="0">
                <a:solidFill>
                  <a:srgbClr val="FF0000"/>
                </a:solidFill>
              </a:rPr>
              <a:t>Reward heroic activity: </a:t>
            </a:r>
            <a:r>
              <a:rPr lang="en-US" b="1" dirty="0"/>
              <a:t>This principle applies more to those involved in seeking and motivating others to innovate. Innovative activity should be rewarded and given the proper amount of respect.</a:t>
            </a:r>
            <a:endParaRPr lang="en-IN" b="1" dirty="0"/>
          </a:p>
        </p:txBody>
      </p:sp>
      <p:pic>
        <p:nvPicPr>
          <p:cNvPr id="4" name="Picture 3"/>
          <p:cNvPicPr>
            <a:picLocks noChangeAspect="1"/>
          </p:cNvPicPr>
          <p:nvPr/>
        </p:nvPicPr>
        <p:blipFill>
          <a:blip r:embed="rId1"/>
          <a:stretch>
            <a:fillRect/>
          </a:stretch>
        </p:blipFill>
        <p:spPr>
          <a:xfrm>
            <a:off x="9058878" y="4323652"/>
            <a:ext cx="3133122" cy="2534348"/>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stretch>
            <a:fillRect/>
          </a:stretch>
        </p:blipFill>
        <p:spPr>
          <a:xfrm>
            <a:off x="0" y="0"/>
            <a:ext cx="12192000" cy="6858000"/>
          </a:xfrm>
          <a:prstGeom prst="rect">
            <a:avLst/>
          </a:prstGeom>
        </p:spPr>
      </p:pic>
      <p:sp>
        <p:nvSpPr>
          <p:cNvPr id="3" name="Content Placeholder 2"/>
          <p:cNvSpPr>
            <a:spLocks noGrp="1"/>
          </p:cNvSpPr>
          <p:nvPr>
            <p:ph idx="1"/>
          </p:nvPr>
        </p:nvSpPr>
        <p:spPr>
          <a:xfrm>
            <a:off x="1326524" y="2360052"/>
            <a:ext cx="10148551" cy="2137895"/>
          </a:xfrm>
          <a:solidFill>
            <a:srgbClr val="002060"/>
          </a:solidFill>
        </p:spPr>
        <p:txBody>
          <a:bodyPr>
            <a:normAutofit/>
          </a:bodyPr>
          <a:lstStyle/>
          <a:p>
            <a:pPr marL="0" indent="0" algn="ctr">
              <a:buNone/>
            </a:pPr>
            <a:r>
              <a:rPr lang="en-US" sz="6600" b="1" dirty="0">
                <a:solidFill>
                  <a:schemeClr val="bg1"/>
                </a:solidFill>
                <a:effectLst>
                  <a:outerShdw blurRad="38100" dist="38100" dir="2700000" algn="tl">
                    <a:srgbClr val="000000">
                      <a:alpha val="43137"/>
                    </a:srgbClr>
                  </a:outerShdw>
                </a:effectLst>
              </a:rPr>
              <a:t>Technological Innovation and Entrepreneurship</a:t>
            </a:r>
            <a:endParaRPr lang="en-IN" sz="6600" dirty="0">
              <a:solidFill>
                <a:schemeClr val="bg1"/>
              </a:solidFill>
              <a:effectLst>
                <a:outerShdw blurRad="38100" dist="38100" dir="2700000" algn="tl">
                  <a:srgbClr val="000000">
                    <a:alpha val="43137"/>
                  </a:srgbClr>
                </a:outerShdw>
              </a:effectLs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3399"/>
                </a:solidFill>
                <a:effectLst>
                  <a:outerShdw blurRad="38100" dist="38100" dir="2700000" algn="tl">
                    <a:srgbClr val="000000">
                      <a:alpha val="43137"/>
                    </a:srgbClr>
                  </a:outerShdw>
                </a:effectLst>
                <a:latin typeface="+mn-lt"/>
              </a:rPr>
              <a:t>Technological Innovation</a:t>
            </a:r>
            <a:endParaRPr lang="en-IN" dirty="0">
              <a:solidFill>
                <a:srgbClr val="FF3399"/>
              </a:solidFill>
              <a:latin typeface="+mn-lt"/>
            </a:endParaRPr>
          </a:p>
        </p:txBody>
      </p:sp>
      <p:sp>
        <p:nvSpPr>
          <p:cNvPr id="3" name="Content Placeholder 2"/>
          <p:cNvSpPr>
            <a:spLocks noGrp="1"/>
          </p:cNvSpPr>
          <p:nvPr>
            <p:ph idx="1"/>
          </p:nvPr>
        </p:nvSpPr>
        <p:spPr/>
        <p:txBody>
          <a:bodyPr/>
          <a:lstStyle/>
          <a:p>
            <a:pPr algn="just"/>
            <a:r>
              <a:rPr lang="en-US" b="1" dirty="0">
                <a:solidFill>
                  <a:srgbClr val="002060"/>
                </a:solidFill>
              </a:rPr>
              <a:t>Technological innovation is the process where an organization (or a group of people working outside a structured organization) embarks on a journey where the </a:t>
            </a:r>
            <a:r>
              <a:rPr lang="en-US" b="1" dirty="0">
                <a:solidFill>
                  <a:srgbClr val="C00000"/>
                </a:solidFill>
              </a:rPr>
              <a:t>importance of technology as a source of innovation has been identified for increased market competitiveness.</a:t>
            </a:r>
            <a:endParaRPr lang="en-US" b="1" dirty="0">
              <a:solidFill>
                <a:srgbClr val="C00000"/>
              </a:solidFill>
            </a:endParaRPr>
          </a:p>
          <a:p>
            <a:pPr algn="just"/>
            <a:r>
              <a:rPr lang="en-US" b="1" dirty="0">
                <a:solidFill>
                  <a:srgbClr val="002060"/>
                </a:solidFill>
              </a:rPr>
              <a:t> "Technological innovation" better reflects the business consideration of </a:t>
            </a:r>
            <a:r>
              <a:rPr lang="en-US" b="1" dirty="0">
                <a:solidFill>
                  <a:srgbClr val="FF0000"/>
                </a:solidFill>
              </a:rPr>
              <a:t>improving business value </a:t>
            </a:r>
            <a:r>
              <a:rPr lang="en-US" b="1" dirty="0">
                <a:solidFill>
                  <a:srgbClr val="002060"/>
                </a:solidFill>
              </a:rPr>
              <a:t>by working on the product or services' technological aspects.</a:t>
            </a:r>
            <a:endParaRPr lang="en-IN" b="1" dirty="0">
              <a:solidFill>
                <a:srgbClr val="002060"/>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1"/>
          <a:stretch>
            <a:fillRect/>
          </a:stretch>
        </p:blipFill>
        <p:spPr>
          <a:xfrm>
            <a:off x="0" y="0"/>
            <a:ext cx="12192000" cy="6858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3399"/>
                </a:solidFill>
                <a:effectLst>
                  <a:outerShdw blurRad="38100" dist="38100" dir="2700000" algn="tl">
                    <a:srgbClr val="000000">
                      <a:alpha val="43137"/>
                    </a:srgbClr>
                  </a:outerShdw>
                </a:effectLst>
                <a:latin typeface="+mn-lt"/>
              </a:rPr>
              <a:t>LATEST TECHNOLOGIES</a:t>
            </a:r>
            <a:endParaRPr lang="en-IN" b="1" dirty="0">
              <a:solidFill>
                <a:srgbClr val="FF3399"/>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pPr fontAlgn="base"/>
            <a:r>
              <a:rPr lang="en-IN" b="1" dirty="0">
                <a:solidFill>
                  <a:srgbClr val="002060"/>
                </a:solidFill>
              </a:rPr>
              <a:t>5G networks</a:t>
            </a:r>
            <a:endParaRPr lang="en-IN" b="1" dirty="0">
              <a:solidFill>
                <a:srgbClr val="002060"/>
              </a:solidFill>
            </a:endParaRPr>
          </a:p>
          <a:p>
            <a:pPr fontAlgn="base"/>
            <a:r>
              <a:rPr lang="en-IN" b="1" dirty="0">
                <a:solidFill>
                  <a:srgbClr val="002060"/>
                </a:solidFill>
              </a:rPr>
              <a:t>Block chain apps</a:t>
            </a:r>
            <a:endParaRPr lang="en-IN" b="1" dirty="0">
              <a:solidFill>
                <a:srgbClr val="002060"/>
              </a:solidFill>
            </a:endParaRPr>
          </a:p>
          <a:p>
            <a:pPr fontAlgn="base"/>
            <a:r>
              <a:rPr lang="en-IN" b="1" dirty="0">
                <a:solidFill>
                  <a:srgbClr val="002060"/>
                </a:solidFill>
              </a:rPr>
              <a:t>AI-enabled platforms for automated work</a:t>
            </a:r>
            <a:endParaRPr lang="en-IN" b="1" dirty="0">
              <a:solidFill>
                <a:srgbClr val="002060"/>
              </a:solidFill>
            </a:endParaRPr>
          </a:p>
          <a:p>
            <a:pPr fontAlgn="base"/>
            <a:r>
              <a:rPr lang="en-IN" b="1" dirty="0">
                <a:solidFill>
                  <a:srgbClr val="002060"/>
                </a:solidFill>
              </a:rPr>
              <a:t>Machine learning for customer service</a:t>
            </a:r>
            <a:endParaRPr lang="en-IN" dirty="0">
              <a:solidFill>
                <a:srgbClr val="002060"/>
              </a:solidFill>
            </a:endParaRPr>
          </a:p>
          <a:p>
            <a:pPr fontAlgn="base"/>
            <a:r>
              <a:rPr lang="en-IN" b="1" dirty="0">
                <a:solidFill>
                  <a:srgbClr val="002060"/>
                </a:solidFill>
              </a:rPr>
              <a:t>3D printing</a:t>
            </a:r>
            <a:endParaRPr lang="en-IN" b="1" dirty="0">
              <a:solidFill>
                <a:srgbClr val="002060"/>
              </a:solidFill>
            </a:endParaRPr>
          </a:p>
          <a:p>
            <a:pPr fontAlgn="base"/>
            <a:r>
              <a:rPr lang="en-IN" b="1" dirty="0">
                <a:solidFill>
                  <a:srgbClr val="002060"/>
                </a:solidFill>
              </a:rPr>
              <a:t>New security measures</a:t>
            </a:r>
            <a:endParaRPr lang="en-IN" b="1" dirty="0">
              <a:solidFill>
                <a:srgbClr val="002060"/>
              </a:solidFill>
            </a:endParaRPr>
          </a:p>
          <a:p>
            <a:pPr fontAlgn="base"/>
            <a:r>
              <a:rPr lang="en-IN" b="1" dirty="0">
                <a:solidFill>
                  <a:srgbClr val="002060"/>
                </a:solidFill>
              </a:rPr>
              <a:t>Augmented reality</a:t>
            </a:r>
            <a:endParaRPr lang="en-IN" dirty="0">
              <a:solidFill>
                <a:srgbClr val="002060"/>
              </a:solidFill>
            </a:endParaRPr>
          </a:p>
          <a:p>
            <a:pPr fontAlgn="base"/>
            <a:r>
              <a:rPr lang="en-IN" b="1" dirty="0">
                <a:solidFill>
                  <a:srgbClr val="002060"/>
                </a:solidFill>
              </a:rPr>
              <a:t>Wearable tech</a:t>
            </a:r>
            <a:endParaRPr lang="en-IN" b="1" dirty="0">
              <a:solidFill>
                <a:srgbClr val="002060"/>
              </a:solidFill>
            </a:endParaRPr>
          </a:p>
          <a:p>
            <a:pPr fontAlgn="base"/>
            <a:endParaRPr lang="en-IN" b="1" dirty="0">
              <a:solidFill>
                <a:srgbClr val="002060"/>
              </a:solidFill>
            </a:endParaRPr>
          </a:p>
          <a:p>
            <a:pPr fontAlgn="base"/>
            <a:endParaRPr lang="en-IN" dirty="0">
              <a:solidFill>
                <a:srgbClr val="002060"/>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9716" y="2353659"/>
            <a:ext cx="10515600" cy="1188031"/>
          </a:xfrm>
          <a:solidFill>
            <a:srgbClr val="FFC000"/>
          </a:solidFill>
        </p:spPr>
        <p:txBody>
          <a:bodyPr>
            <a:normAutofit/>
          </a:bodyPr>
          <a:lstStyle/>
          <a:p>
            <a:pPr marL="0" indent="0" algn="ctr">
              <a:buNone/>
            </a:pPr>
            <a:r>
              <a:rPr lang="en-US" sz="7200" b="1" dirty="0">
                <a:solidFill>
                  <a:srgbClr val="002060"/>
                </a:solidFill>
              </a:rPr>
              <a:t>Product/ Service design</a:t>
            </a:r>
            <a:endParaRPr lang="en-IN" sz="72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3399"/>
                </a:solidFill>
                <a:latin typeface="+mn-lt"/>
              </a:rPr>
              <a:t>Product/ Service design</a:t>
            </a:r>
            <a:endParaRPr lang="en-IN" b="1" dirty="0">
              <a:solidFill>
                <a:srgbClr val="FF3399"/>
              </a:solidFill>
              <a:latin typeface="+mn-lt"/>
            </a:endParaRPr>
          </a:p>
        </p:txBody>
      </p:sp>
      <p:sp>
        <p:nvSpPr>
          <p:cNvPr id="3" name="Content Placeholder 2"/>
          <p:cNvSpPr>
            <a:spLocks noGrp="1"/>
          </p:cNvSpPr>
          <p:nvPr>
            <p:ph idx="1"/>
          </p:nvPr>
        </p:nvSpPr>
        <p:spPr/>
        <p:txBody>
          <a:bodyPr>
            <a:normAutofit/>
          </a:bodyPr>
          <a:lstStyle/>
          <a:p>
            <a:pPr marL="0" indent="0">
              <a:buNone/>
            </a:pPr>
            <a:r>
              <a:rPr lang="en-US" sz="3200" b="1" dirty="0">
                <a:solidFill>
                  <a:srgbClr val="00B050"/>
                </a:solidFill>
              </a:rPr>
              <a:t>Need of Product and Service design  </a:t>
            </a:r>
            <a:endParaRPr lang="en-US" sz="3200" b="1" dirty="0">
              <a:solidFill>
                <a:srgbClr val="00B050"/>
              </a:solidFill>
            </a:endParaRPr>
          </a:p>
          <a:p>
            <a:r>
              <a:rPr lang="en-US" b="1" dirty="0">
                <a:solidFill>
                  <a:srgbClr val="002060"/>
                </a:solidFill>
              </a:rPr>
              <a:t>Translate customer wants and needs into product and service requirements. </a:t>
            </a:r>
            <a:r>
              <a:rPr lang="en-US" b="1" dirty="0">
                <a:solidFill>
                  <a:srgbClr val="C00000"/>
                </a:solidFill>
              </a:rPr>
              <a:t>(marketing, operations)</a:t>
            </a:r>
            <a:endParaRPr lang="en-US" b="1" dirty="0">
              <a:solidFill>
                <a:srgbClr val="C00000"/>
              </a:solidFill>
            </a:endParaRPr>
          </a:p>
          <a:p>
            <a:r>
              <a:rPr lang="en-US" b="1" dirty="0">
                <a:solidFill>
                  <a:srgbClr val="002060"/>
                </a:solidFill>
              </a:rPr>
              <a:t> Refine existing products and services. </a:t>
            </a:r>
            <a:r>
              <a:rPr lang="en-US" b="1" dirty="0">
                <a:solidFill>
                  <a:srgbClr val="C00000"/>
                </a:solidFill>
              </a:rPr>
              <a:t>(marketing) </a:t>
            </a:r>
            <a:endParaRPr lang="en-US" b="1" dirty="0">
              <a:solidFill>
                <a:srgbClr val="C00000"/>
              </a:solidFill>
            </a:endParaRPr>
          </a:p>
          <a:p>
            <a:r>
              <a:rPr lang="en-US" b="1" dirty="0">
                <a:solidFill>
                  <a:srgbClr val="002060"/>
                </a:solidFill>
              </a:rPr>
              <a:t>Develop new products and/or services. </a:t>
            </a:r>
            <a:r>
              <a:rPr lang="en-US" b="1" dirty="0">
                <a:solidFill>
                  <a:srgbClr val="C00000"/>
                </a:solidFill>
              </a:rPr>
              <a:t>(marketing, operations) </a:t>
            </a:r>
            <a:endParaRPr lang="en-US" b="1" dirty="0">
              <a:solidFill>
                <a:srgbClr val="C00000"/>
              </a:solidFill>
            </a:endParaRPr>
          </a:p>
          <a:p>
            <a:r>
              <a:rPr lang="en-US" b="1" dirty="0">
                <a:solidFill>
                  <a:srgbClr val="002060"/>
                </a:solidFill>
              </a:rPr>
              <a:t>Formulate quality goals. </a:t>
            </a:r>
            <a:r>
              <a:rPr lang="en-US" b="1" dirty="0">
                <a:solidFill>
                  <a:srgbClr val="C00000"/>
                </a:solidFill>
              </a:rPr>
              <a:t>(marketing, operations) </a:t>
            </a:r>
            <a:endParaRPr lang="en-US" b="1" dirty="0">
              <a:solidFill>
                <a:srgbClr val="C00000"/>
              </a:solidFill>
            </a:endParaRPr>
          </a:p>
          <a:p>
            <a:r>
              <a:rPr lang="en-US" b="1" dirty="0">
                <a:solidFill>
                  <a:srgbClr val="002060"/>
                </a:solidFill>
              </a:rPr>
              <a:t>Formulate cost targets. </a:t>
            </a:r>
            <a:r>
              <a:rPr lang="en-US" b="1" dirty="0">
                <a:solidFill>
                  <a:srgbClr val="C00000"/>
                </a:solidFill>
              </a:rPr>
              <a:t>(accounting, finance, operations) </a:t>
            </a:r>
            <a:endParaRPr lang="en-US" b="1" dirty="0">
              <a:solidFill>
                <a:srgbClr val="C00000"/>
              </a:solidFill>
            </a:endParaRPr>
          </a:p>
          <a:p>
            <a:r>
              <a:rPr lang="en-US" b="1" dirty="0">
                <a:solidFill>
                  <a:srgbClr val="002060"/>
                </a:solidFill>
              </a:rPr>
              <a:t>Construct and test prototypes. </a:t>
            </a:r>
            <a:r>
              <a:rPr lang="en-US" b="1" dirty="0">
                <a:solidFill>
                  <a:srgbClr val="C00000"/>
                </a:solidFill>
              </a:rPr>
              <a:t>(operations, marketing, engineering)</a:t>
            </a:r>
            <a:endParaRPr lang="en-US" b="1" dirty="0">
              <a:solidFill>
                <a:srgbClr val="C00000"/>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365125"/>
            <a:ext cx="11578107" cy="1325563"/>
          </a:xfrm>
        </p:spPr>
        <p:txBody>
          <a:bodyPr vert="horz" lIns="91440" tIns="45720" rIns="91440" bIns="45720" rtlCol="0" anchor="ctr">
            <a:normAutofit/>
          </a:bodyPr>
          <a:lstStyle/>
          <a:p>
            <a:r>
              <a:rPr lang="en-US" b="1" dirty="0">
                <a:solidFill>
                  <a:srgbClr val="FF3399"/>
                </a:solidFill>
                <a:latin typeface="+mn-lt"/>
              </a:rPr>
              <a:t>Factors influence on Product and Service Design </a:t>
            </a:r>
            <a:endParaRPr lang="en-IN" b="1" dirty="0">
              <a:solidFill>
                <a:srgbClr val="FF3399"/>
              </a:solidFill>
              <a:latin typeface="+mn-lt"/>
            </a:endParaRPr>
          </a:p>
        </p:txBody>
      </p:sp>
      <p:sp>
        <p:nvSpPr>
          <p:cNvPr id="3" name="Content Placeholder 2"/>
          <p:cNvSpPr>
            <a:spLocks noGrp="1"/>
          </p:cNvSpPr>
          <p:nvPr>
            <p:ph idx="1"/>
          </p:nvPr>
        </p:nvSpPr>
        <p:spPr>
          <a:xfrm>
            <a:off x="838200" y="1690688"/>
            <a:ext cx="10515600" cy="4941932"/>
          </a:xfrm>
        </p:spPr>
        <p:txBody>
          <a:bodyPr>
            <a:normAutofit fontScale="85000" lnSpcReduction="20000"/>
          </a:bodyPr>
          <a:lstStyle/>
          <a:p>
            <a:pPr>
              <a:buFont typeface="Wingdings" panose="05000000000000000000" pitchFamily="2" charset="2"/>
              <a:buChar char="v"/>
            </a:pPr>
            <a:r>
              <a:rPr lang="en-US" b="1" dirty="0">
                <a:solidFill>
                  <a:srgbClr val="FF0000"/>
                </a:solidFill>
              </a:rPr>
              <a:t>Economic</a:t>
            </a:r>
            <a:endParaRPr lang="en-US" b="1" dirty="0">
              <a:solidFill>
                <a:srgbClr val="FF0000"/>
              </a:solidFill>
            </a:endParaRPr>
          </a:p>
          <a:p>
            <a:pPr marL="0" indent="0">
              <a:buNone/>
            </a:pPr>
            <a:r>
              <a:rPr lang="en-US" b="1" dirty="0">
                <a:solidFill>
                  <a:srgbClr val="002060"/>
                </a:solidFill>
              </a:rPr>
              <a:t>(e.g., low demand, excessive warranty claims, the need to reduce costs).</a:t>
            </a:r>
            <a:endParaRPr lang="en-US" b="1" dirty="0">
              <a:solidFill>
                <a:srgbClr val="002060"/>
              </a:solidFill>
            </a:endParaRPr>
          </a:p>
          <a:p>
            <a:pPr>
              <a:buFont typeface="Wingdings" panose="05000000000000000000" pitchFamily="2" charset="2"/>
              <a:buChar char="v"/>
            </a:pPr>
            <a:r>
              <a:rPr lang="en-US" b="1" dirty="0">
                <a:solidFill>
                  <a:srgbClr val="FF0000"/>
                </a:solidFill>
              </a:rPr>
              <a:t>Social and demographic</a:t>
            </a:r>
            <a:endParaRPr lang="en-US" b="1" dirty="0">
              <a:solidFill>
                <a:srgbClr val="FF0000"/>
              </a:solidFill>
            </a:endParaRPr>
          </a:p>
          <a:p>
            <a:pPr marL="0" indent="0">
              <a:buNone/>
            </a:pPr>
            <a:r>
              <a:rPr lang="en-US" b="1" dirty="0">
                <a:solidFill>
                  <a:srgbClr val="002060"/>
                </a:solidFill>
              </a:rPr>
              <a:t>(e.g., aging baby boomers, population shifts).</a:t>
            </a:r>
            <a:endParaRPr lang="en-US" b="1" dirty="0">
              <a:solidFill>
                <a:srgbClr val="002060"/>
              </a:solidFill>
            </a:endParaRPr>
          </a:p>
          <a:p>
            <a:pPr>
              <a:buFont typeface="Wingdings" panose="05000000000000000000" pitchFamily="2" charset="2"/>
              <a:buChar char="v"/>
            </a:pPr>
            <a:r>
              <a:rPr lang="en-US" b="1" dirty="0">
                <a:solidFill>
                  <a:srgbClr val="FF0000"/>
                </a:solidFill>
              </a:rPr>
              <a:t>Political, liability, or legal</a:t>
            </a:r>
            <a:endParaRPr lang="en-US" b="1" dirty="0">
              <a:solidFill>
                <a:srgbClr val="FF0000"/>
              </a:solidFill>
            </a:endParaRPr>
          </a:p>
          <a:p>
            <a:pPr marL="0" indent="0">
              <a:buNone/>
            </a:pPr>
            <a:r>
              <a:rPr lang="en-US" b="1" dirty="0">
                <a:solidFill>
                  <a:srgbClr val="002060"/>
                </a:solidFill>
              </a:rPr>
              <a:t>(e.g., government changes, safety issues, new regulations).</a:t>
            </a:r>
            <a:endParaRPr lang="en-US" b="1" dirty="0">
              <a:solidFill>
                <a:srgbClr val="002060"/>
              </a:solidFill>
            </a:endParaRPr>
          </a:p>
          <a:p>
            <a:pPr>
              <a:buFont typeface="Wingdings" panose="05000000000000000000" pitchFamily="2" charset="2"/>
              <a:buChar char="v"/>
            </a:pPr>
            <a:r>
              <a:rPr lang="en-US" b="1" dirty="0">
                <a:solidFill>
                  <a:srgbClr val="FF0000"/>
                </a:solidFill>
              </a:rPr>
              <a:t>Competitive</a:t>
            </a:r>
            <a:endParaRPr lang="en-US" b="1" dirty="0">
              <a:solidFill>
                <a:srgbClr val="FF0000"/>
              </a:solidFill>
            </a:endParaRPr>
          </a:p>
          <a:p>
            <a:pPr marL="0" indent="0">
              <a:buNone/>
            </a:pPr>
            <a:r>
              <a:rPr lang="en-US" b="1" dirty="0">
                <a:solidFill>
                  <a:srgbClr val="002060"/>
                </a:solidFill>
              </a:rPr>
              <a:t>(e.g., new or changed products or services, new advertising/promotions).</a:t>
            </a:r>
            <a:endParaRPr lang="en-US" b="1" dirty="0">
              <a:solidFill>
                <a:srgbClr val="002060"/>
              </a:solidFill>
            </a:endParaRPr>
          </a:p>
          <a:p>
            <a:pPr>
              <a:buFont typeface="Wingdings" panose="05000000000000000000" pitchFamily="2" charset="2"/>
              <a:buChar char="v"/>
            </a:pPr>
            <a:r>
              <a:rPr lang="en-US" b="1" dirty="0">
                <a:solidFill>
                  <a:srgbClr val="FF0000"/>
                </a:solidFill>
              </a:rPr>
              <a:t>Cost or availability</a:t>
            </a:r>
            <a:endParaRPr lang="en-US" b="1" dirty="0">
              <a:solidFill>
                <a:srgbClr val="FF0000"/>
              </a:solidFill>
            </a:endParaRPr>
          </a:p>
          <a:p>
            <a:pPr marL="0" indent="0">
              <a:buNone/>
            </a:pPr>
            <a:r>
              <a:rPr lang="en-US" b="1" dirty="0">
                <a:solidFill>
                  <a:srgbClr val="002060"/>
                </a:solidFill>
              </a:rPr>
              <a:t>(e.g., of raw materials, components, labor).</a:t>
            </a:r>
            <a:endParaRPr lang="en-US" b="1" dirty="0">
              <a:solidFill>
                <a:srgbClr val="002060"/>
              </a:solidFill>
            </a:endParaRPr>
          </a:p>
          <a:p>
            <a:pPr>
              <a:buFont typeface="Wingdings" panose="05000000000000000000" pitchFamily="2" charset="2"/>
              <a:buChar char="v"/>
            </a:pPr>
            <a:r>
              <a:rPr lang="en-US" b="1" dirty="0">
                <a:solidFill>
                  <a:srgbClr val="FF0000"/>
                </a:solidFill>
              </a:rPr>
              <a:t>Technological</a:t>
            </a:r>
            <a:endParaRPr lang="en-US" b="1" dirty="0">
              <a:solidFill>
                <a:srgbClr val="FF0000"/>
              </a:solidFill>
            </a:endParaRPr>
          </a:p>
          <a:p>
            <a:pPr marL="0" indent="0">
              <a:buNone/>
            </a:pPr>
            <a:r>
              <a:rPr lang="en-US" b="1" dirty="0">
                <a:solidFill>
                  <a:srgbClr val="002060"/>
                </a:solidFill>
              </a:rPr>
              <a:t>(e.g., in product components, processes).</a:t>
            </a:r>
            <a:endParaRPr lang="en-IN" b="1" dirty="0">
              <a:solidFill>
                <a:srgbClr val="002060"/>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5211"/>
            <a:ext cx="10515600" cy="1325563"/>
          </a:xfrm>
        </p:spPr>
        <p:txBody>
          <a:bodyPr/>
          <a:lstStyle/>
          <a:p>
            <a:r>
              <a:rPr lang="en-US" b="1" dirty="0">
                <a:solidFill>
                  <a:srgbClr val="FF3399"/>
                </a:solidFill>
                <a:latin typeface="+mn-lt"/>
              </a:rPr>
              <a:t>Phases in Product Design and Development</a:t>
            </a:r>
            <a:endParaRPr lang="en-IN" b="1" dirty="0">
              <a:solidFill>
                <a:srgbClr val="FF3399"/>
              </a:solidFill>
              <a:latin typeface="+mn-lt"/>
            </a:endParaRPr>
          </a:p>
        </p:txBody>
      </p:sp>
      <p:sp>
        <p:nvSpPr>
          <p:cNvPr id="3" name="Content Placeholder 2"/>
          <p:cNvSpPr>
            <a:spLocks noGrp="1"/>
          </p:cNvSpPr>
          <p:nvPr>
            <p:ph idx="1"/>
          </p:nvPr>
        </p:nvSpPr>
        <p:spPr>
          <a:xfrm>
            <a:off x="928353" y="1851382"/>
            <a:ext cx="10515600" cy="4351338"/>
          </a:xfrm>
        </p:spPr>
        <p:txBody>
          <a:bodyPr>
            <a:normAutofit lnSpcReduction="10000"/>
          </a:bodyPr>
          <a:lstStyle/>
          <a:p>
            <a:r>
              <a:rPr lang="en-US" b="1" dirty="0">
                <a:solidFill>
                  <a:srgbClr val="002060"/>
                </a:solidFill>
              </a:rPr>
              <a:t>Idea generation</a:t>
            </a:r>
            <a:endParaRPr lang="en-US" b="1" dirty="0">
              <a:solidFill>
                <a:srgbClr val="002060"/>
              </a:solidFill>
            </a:endParaRPr>
          </a:p>
          <a:p>
            <a:r>
              <a:rPr lang="en-US" b="1" dirty="0">
                <a:solidFill>
                  <a:srgbClr val="002060"/>
                </a:solidFill>
              </a:rPr>
              <a:t>Feasibility analysis</a:t>
            </a:r>
            <a:endParaRPr lang="en-US" b="1" dirty="0">
              <a:solidFill>
                <a:srgbClr val="002060"/>
              </a:solidFill>
            </a:endParaRPr>
          </a:p>
          <a:p>
            <a:r>
              <a:rPr lang="en-US" b="1" dirty="0">
                <a:solidFill>
                  <a:srgbClr val="002060"/>
                </a:solidFill>
              </a:rPr>
              <a:t>Product specifications</a:t>
            </a:r>
            <a:endParaRPr lang="en-US" b="1" dirty="0">
              <a:solidFill>
                <a:srgbClr val="002060"/>
              </a:solidFill>
            </a:endParaRPr>
          </a:p>
          <a:p>
            <a:r>
              <a:rPr lang="en-US" b="1" dirty="0">
                <a:solidFill>
                  <a:srgbClr val="002060"/>
                </a:solidFill>
              </a:rPr>
              <a:t>Process specifications</a:t>
            </a:r>
            <a:endParaRPr lang="en-US" b="1" dirty="0">
              <a:solidFill>
                <a:srgbClr val="002060"/>
              </a:solidFill>
            </a:endParaRPr>
          </a:p>
          <a:p>
            <a:r>
              <a:rPr lang="en-US" b="1" dirty="0">
                <a:solidFill>
                  <a:srgbClr val="002060"/>
                </a:solidFill>
              </a:rPr>
              <a:t>Prototype development</a:t>
            </a:r>
            <a:endParaRPr lang="en-US" b="1" dirty="0">
              <a:solidFill>
                <a:srgbClr val="002060"/>
              </a:solidFill>
            </a:endParaRPr>
          </a:p>
          <a:p>
            <a:r>
              <a:rPr lang="en-US" b="1" dirty="0">
                <a:solidFill>
                  <a:srgbClr val="002060"/>
                </a:solidFill>
              </a:rPr>
              <a:t>Design review</a:t>
            </a:r>
            <a:endParaRPr lang="en-US" b="1" dirty="0">
              <a:solidFill>
                <a:srgbClr val="002060"/>
              </a:solidFill>
            </a:endParaRPr>
          </a:p>
          <a:p>
            <a:r>
              <a:rPr lang="en-US" b="1" dirty="0">
                <a:solidFill>
                  <a:srgbClr val="002060"/>
                </a:solidFill>
              </a:rPr>
              <a:t>Market test</a:t>
            </a:r>
            <a:endParaRPr lang="en-US" b="1" dirty="0">
              <a:solidFill>
                <a:srgbClr val="002060"/>
              </a:solidFill>
            </a:endParaRPr>
          </a:p>
          <a:p>
            <a:r>
              <a:rPr lang="en-US" b="1" dirty="0">
                <a:solidFill>
                  <a:srgbClr val="002060"/>
                </a:solidFill>
              </a:rPr>
              <a:t>Product introduction</a:t>
            </a:r>
            <a:endParaRPr lang="en-US" b="1" dirty="0">
              <a:solidFill>
                <a:srgbClr val="002060"/>
              </a:solidFill>
            </a:endParaRPr>
          </a:p>
          <a:p>
            <a:r>
              <a:rPr lang="en-US" b="1" dirty="0">
                <a:solidFill>
                  <a:srgbClr val="002060"/>
                </a:solidFill>
              </a:rPr>
              <a:t>Follow-up evaluation.</a:t>
            </a:r>
            <a:endParaRPr lang="en-US" b="1" dirty="0">
              <a:solidFill>
                <a:srgbClr val="002060"/>
              </a:solidFill>
            </a:endParaRPr>
          </a:p>
          <a:p>
            <a:endParaRPr lang="en-US" b="1" dirty="0">
              <a:solidFill>
                <a:srgbClr val="002060"/>
              </a:solidFill>
            </a:endParaRPr>
          </a:p>
          <a:p>
            <a:endParaRPr lang="en-US" b="1" dirty="0">
              <a:solidFill>
                <a:srgbClr val="FF3399"/>
              </a:solidFill>
            </a:endParaRPr>
          </a:p>
          <a:p>
            <a:endParaRPr lang="en-US" b="1" dirty="0">
              <a:solidFill>
                <a:srgbClr val="FF3399"/>
              </a:solidFill>
            </a:endParaRPr>
          </a:p>
          <a:p>
            <a:endParaRPr lang="en-US" b="1" dirty="0">
              <a:solidFill>
                <a:srgbClr val="FF3399"/>
              </a:solidFill>
            </a:endParaRPr>
          </a:p>
          <a:p>
            <a:endParaRPr lang="en-US" b="1" dirty="0">
              <a:solidFill>
                <a:srgbClr val="FF3399"/>
              </a:solidFill>
            </a:endParaRPr>
          </a:p>
          <a:p>
            <a:endParaRPr lang="en-US" b="1" dirty="0">
              <a:solidFill>
                <a:srgbClr val="FF3399"/>
              </a:solidFill>
            </a:endParaRPr>
          </a:p>
          <a:p>
            <a:endParaRPr lang="en-US" b="1" dirty="0">
              <a:solidFill>
                <a:srgbClr val="FF3399"/>
              </a:solidFill>
            </a:endParaRPr>
          </a:p>
          <a:p>
            <a:endParaRPr lang="en-US" b="1" dirty="0">
              <a:solidFill>
                <a:srgbClr val="FF3399"/>
              </a:solidFill>
            </a:endParaRPr>
          </a:p>
          <a:p>
            <a:endParaRPr lang="en-US" b="1" dirty="0">
              <a:solidFill>
                <a:srgbClr val="FF3399"/>
              </a:solidFill>
            </a:endParaRPr>
          </a:p>
          <a:p>
            <a:endParaRPr lang="en-US" b="1" dirty="0">
              <a:solidFill>
                <a:srgbClr val="FF3399"/>
              </a:solidFill>
            </a:endParaRPr>
          </a:p>
          <a:p>
            <a:endParaRPr lang="en-US" b="1" dirty="0">
              <a:solidFill>
                <a:srgbClr val="FF3399"/>
              </a:solidFill>
            </a:endParaRPr>
          </a:p>
          <a:p>
            <a:endParaRPr lang="en-US" b="1" dirty="0">
              <a:solidFill>
                <a:srgbClr val="FF3399"/>
              </a:solidFill>
            </a:endParaRPr>
          </a:p>
          <a:p>
            <a:endParaRPr lang="en-IN"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8656" y="2670443"/>
            <a:ext cx="10515600" cy="1325563"/>
          </a:xfrm>
          <a:solidFill>
            <a:srgbClr val="FFFF00"/>
          </a:solidFill>
        </p:spPr>
        <p:txBody>
          <a:bodyPr>
            <a:noAutofit/>
          </a:bodyPr>
          <a:lstStyle/>
          <a:p>
            <a:r>
              <a:rPr lang="en-US" sz="11500" b="1" dirty="0">
                <a:solidFill>
                  <a:srgbClr val="FF3399"/>
                </a:solidFill>
              </a:rPr>
              <a:t>Design Thinking</a:t>
            </a:r>
            <a:endParaRPr lang="en-IN" sz="11500" dirty="0"/>
          </a:p>
        </p:txBody>
      </p:sp>
      <p:pic>
        <p:nvPicPr>
          <p:cNvPr id="6" name="Picture 5"/>
          <p:cNvPicPr>
            <a:picLocks noChangeAspect="1"/>
          </p:cNvPicPr>
          <p:nvPr/>
        </p:nvPicPr>
        <p:blipFill>
          <a:blip r:embed="rId1"/>
          <a:stretch>
            <a:fillRect/>
          </a:stretch>
        </p:blipFill>
        <p:spPr>
          <a:xfrm>
            <a:off x="0" y="0"/>
            <a:ext cx="12192000" cy="6858000"/>
          </a:xfrm>
          <a:prstGeom prst="rect">
            <a:avLst/>
          </a:prstGeom>
        </p:spPr>
      </p:pic>
      <p:sp>
        <p:nvSpPr>
          <p:cNvPr id="7" name="Rounded Rectangle 6"/>
          <p:cNvSpPr/>
          <p:nvPr/>
        </p:nvSpPr>
        <p:spPr>
          <a:xfrm>
            <a:off x="1403797" y="4893972"/>
            <a:ext cx="2807595" cy="73409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5-Point Star 7"/>
          <p:cNvSpPr/>
          <p:nvPr/>
        </p:nvSpPr>
        <p:spPr>
          <a:xfrm>
            <a:off x="2086377" y="5100034"/>
            <a:ext cx="463640" cy="38636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solidFill>
                  <a:srgbClr val="FF3399"/>
                </a:solidFill>
                <a:latin typeface="+mn-lt"/>
              </a:rPr>
              <a:t>Design Thinking</a:t>
            </a:r>
            <a:endParaRPr lang="en-IN" b="1" dirty="0">
              <a:solidFill>
                <a:srgbClr val="FF3399"/>
              </a:solidFill>
              <a:latin typeface="+mn-lt"/>
            </a:endParaRPr>
          </a:p>
        </p:txBody>
      </p:sp>
      <p:sp>
        <p:nvSpPr>
          <p:cNvPr id="3" name="Content Placeholder 2"/>
          <p:cNvSpPr>
            <a:spLocks noGrp="1"/>
          </p:cNvSpPr>
          <p:nvPr>
            <p:ph idx="1"/>
          </p:nvPr>
        </p:nvSpPr>
        <p:spPr/>
        <p:txBody>
          <a:bodyPr/>
          <a:lstStyle/>
          <a:p>
            <a:pPr algn="just"/>
            <a:r>
              <a:rPr lang="en-US" b="1" dirty="0"/>
              <a:t>Design Thinking is a design methodology that </a:t>
            </a:r>
            <a:r>
              <a:rPr lang="en-US" b="1" dirty="0">
                <a:solidFill>
                  <a:srgbClr val="C00000"/>
                </a:solidFill>
              </a:rPr>
              <a:t>provides a solution-based approach to solving problems</a:t>
            </a:r>
            <a:r>
              <a:rPr lang="en-US" b="1" dirty="0"/>
              <a:t>. It’s extremely useful in tackling complex problems that are ill-defined or unknown, by understanding the human needs involved.</a:t>
            </a:r>
            <a:endParaRPr lang="en-IN" b="1"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3399"/>
                </a:solidFill>
                <a:effectLst>
                  <a:outerShdw blurRad="38100" dist="38100" dir="2700000" algn="tl">
                    <a:srgbClr val="000000">
                      <a:alpha val="43137"/>
                    </a:srgbClr>
                  </a:outerShdw>
                </a:effectLst>
                <a:latin typeface="+mn-lt"/>
              </a:rPr>
              <a:t>Design Thinking process</a:t>
            </a:r>
            <a:endParaRPr lang="en-IN" dirty="0">
              <a:effectLst>
                <a:outerShdw blurRad="38100" dist="38100" dir="2700000" algn="tl">
                  <a:srgbClr val="000000">
                    <a:alpha val="43137"/>
                  </a:srgbClr>
                </a:outerShdw>
              </a:effectLst>
              <a:latin typeface="+mn-lt"/>
            </a:endParaRPr>
          </a:p>
        </p:txBody>
      </p:sp>
      <p:pic>
        <p:nvPicPr>
          <p:cNvPr id="4" name="Content Placeholder 3"/>
          <p:cNvPicPr>
            <a:picLocks noGrp="1" noChangeAspect="1"/>
          </p:cNvPicPr>
          <p:nvPr>
            <p:ph idx="1"/>
          </p:nvPr>
        </p:nvPicPr>
        <p:blipFill>
          <a:blip r:embed="rId1"/>
          <a:stretch>
            <a:fillRect/>
          </a:stretch>
        </p:blipFill>
        <p:spPr>
          <a:xfrm>
            <a:off x="214648" y="1690688"/>
            <a:ext cx="11977352" cy="4261286"/>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1"/>
          <a:stretch>
            <a:fillRect/>
          </a:stretch>
        </p:blipFill>
        <p:spPr>
          <a:xfrm>
            <a:off x="0" y="0"/>
            <a:ext cx="12192000" cy="6858000"/>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5 Steps to Turn Blog Readers into Customers - Blockchain for connecting  people"/>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681" y="365125"/>
            <a:ext cx="10515600" cy="1325563"/>
          </a:xfrm>
        </p:spPr>
        <p:txBody>
          <a:bodyPr/>
          <a:lstStyle/>
          <a:p>
            <a:r>
              <a:rPr lang="en-US" b="1" dirty="0">
                <a:solidFill>
                  <a:srgbClr val="FF3399"/>
                </a:solidFill>
                <a:effectLst>
                  <a:outerShdw blurRad="38100" dist="38100" dir="2700000" algn="tl">
                    <a:srgbClr val="000000">
                      <a:alpha val="43137"/>
                    </a:srgbClr>
                  </a:outerShdw>
                </a:effectLst>
                <a:latin typeface="+mn-lt"/>
              </a:rPr>
              <a:t>Customer</a:t>
            </a:r>
            <a:endParaRPr lang="en-IN" b="1" dirty="0">
              <a:solidFill>
                <a:srgbClr val="FF3399"/>
              </a:solidFill>
              <a:effectLst>
                <a:outerShdw blurRad="38100" dist="38100" dir="2700000" algn="tl">
                  <a:srgbClr val="000000">
                    <a:alpha val="43137"/>
                  </a:srgbClr>
                </a:outerShdw>
              </a:effectLst>
              <a:latin typeface="+mn-lt"/>
            </a:endParaRPr>
          </a:p>
        </p:txBody>
      </p:sp>
      <p:pic>
        <p:nvPicPr>
          <p:cNvPr id="4" name="Content Placeholder 3"/>
          <p:cNvPicPr>
            <a:picLocks noGrp="1" noChangeAspect="1"/>
          </p:cNvPicPr>
          <p:nvPr>
            <p:ph idx="1"/>
          </p:nvPr>
        </p:nvPicPr>
        <p:blipFill>
          <a:blip r:embed="rId1"/>
          <a:stretch>
            <a:fillRect/>
          </a:stretch>
        </p:blipFill>
        <p:spPr>
          <a:xfrm>
            <a:off x="7881969" y="0"/>
            <a:ext cx="4310031" cy="3052293"/>
          </a:xfrm>
          <a:prstGeom prst="rect">
            <a:avLst/>
          </a:prstGeom>
        </p:spPr>
      </p:pic>
      <p:sp>
        <p:nvSpPr>
          <p:cNvPr id="5" name="Rectangle 4"/>
          <p:cNvSpPr/>
          <p:nvPr/>
        </p:nvSpPr>
        <p:spPr>
          <a:xfrm>
            <a:off x="361681" y="1690688"/>
            <a:ext cx="7365643" cy="4524315"/>
          </a:xfrm>
          <a:prstGeom prst="rect">
            <a:avLst/>
          </a:prstGeom>
        </p:spPr>
        <p:txBody>
          <a:bodyPr wrap="square">
            <a:spAutoFit/>
          </a:bodyPr>
          <a:lstStyle/>
          <a:p>
            <a:pPr algn="just"/>
            <a:r>
              <a:rPr lang="en-US" sz="2400" b="1" dirty="0"/>
              <a:t>A customer is any person or organization who might have interest in buying, or has bought, products or services from a company. Each time you pay a bill or buy something from a store you are acting as their customer.</a:t>
            </a:r>
            <a:endParaRPr lang="en-US" sz="2400" b="1" dirty="0"/>
          </a:p>
          <a:p>
            <a:pPr algn="just"/>
            <a:endParaRPr lang="en-US" sz="2400" b="1" dirty="0"/>
          </a:p>
          <a:p>
            <a:pPr algn="just"/>
            <a:r>
              <a:rPr lang="en-US" sz="2400" b="1" dirty="0"/>
              <a:t>In general, there are three basic types of customers.</a:t>
            </a:r>
            <a:endParaRPr lang="en-US" sz="2400" b="1" dirty="0"/>
          </a:p>
          <a:p>
            <a:pPr algn="just"/>
            <a:endParaRPr lang="en-US" sz="2400" b="1" dirty="0"/>
          </a:p>
          <a:p>
            <a:pPr marL="342900" indent="-342900" algn="just">
              <a:buFont typeface="Wingdings" panose="05000000000000000000" pitchFamily="2" charset="2"/>
              <a:buChar char="§"/>
            </a:pPr>
            <a:r>
              <a:rPr lang="en-US" sz="2400" b="1" dirty="0">
                <a:solidFill>
                  <a:srgbClr val="C00000"/>
                </a:solidFill>
              </a:rPr>
              <a:t>Current customers</a:t>
            </a:r>
            <a:endParaRPr lang="en-US" sz="2400" b="1" dirty="0">
              <a:solidFill>
                <a:srgbClr val="C00000"/>
              </a:solidFill>
            </a:endParaRPr>
          </a:p>
          <a:p>
            <a:pPr marL="342900" indent="-342900" algn="just">
              <a:buFont typeface="Wingdings" panose="05000000000000000000" pitchFamily="2" charset="2"/>
              <a:buChar char="§"/>
            </a:pPr>
            <a:r>
              <a:rPr lang="en-US" sz="2400" b="1" dirty="0">
                <a:solidFill>
                  <a:srgbClr val="C00000"/>
                </a:solidFill>
              </a:rPr>
              <a:t>Past customers</a:t>
            </a:r>
            <a:endParaRPr lang="en-US" sz="2400" b="1" dirty="0">
              <a:solidFill>
                <a:srgbClr val="C00000"/>
              </a:solidFill>
            </a:endParaRPr>
          </a:p>
          <a:p>
            <a:pPr marL="342900" indent="-342900" algn="just">
              <a:buFont typeface="Wingdings" panose="05000000000000000000" pitchFamily="2" charset="2"/>
              <a:buChar char="§"/>
            </a:pPr>
            <a:r>
              <a:rPr lang="en-US" sz="2400" b="1" dirty="0">
                <a:solidFill>
                  <a:srgbClr val="C00000"/>
                </a:solidFill>
              </a:rPr>
              <a:t>Potential customers</a:t>
            </a:r>
            <a:endParaRPr lang="en-US" sz="2400" b="1" dirty="0">
              <a:solidFill>
                <a:srgbClr val="C00000"/>
              </a:solidFill>
            </a:endParaRPr>
          </a:p>
          <a:p>
            <a:pPr algn="just"/>
            <a:endParaRPr lang="en-US" sz="2400" b="1" dirty="0"/>
          </a:p>
          <a:p>
            <a:pPr algn="just"/>
            <a:r>
              <a:rPr lang="en-US" sz="2400" b="1" dirty="0"/>
              <a:t>Each customer type influences a company differently.</a:t>
            </a:r>
            <a:endParaRPr lang="en-IN" sz="2400" b="1" dirty="0"/>
          </a:p>
        </p:txBody>
      </p:sp>
      <p:pic>
        <p:nvPicPr>
          <p:cNvPr id="6" name="Picture 5"/>
          <p:cNvPicPr>
            <a:picLocks noChangeAspect="1"/>
          </p:cNvPicPr>
          <p:nvPr/>
        </p:nvPicPr>
        <p:blipFill>
          <a:blip r:embed="rId2"/>
          <a:stretch>
            <a:fillRect/>
          </a:stretch>
        </p:blipFill>
        <p:spPr>
          <a:xfrm>
            <a:off x="7881969" y="3052293"/>
            <a:ext cx="4327436" cy="3805707"/>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Customer Development Process: from Idea to Validated Business Model"/>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20963</Words>
  <Application>WPS Presentation</Application>
  <PresentationFormat>Custom</PresentationFormat>
  <Paragraphs>429</Paragraphs>
  <Slides>74</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74</vt:i4>
      </vt:variant>
    </vt:vector>
  </HeadingPairs>
  <TitlesOfParts>
    <vt:vector size="86" baseType="lpstr">
      <vt:lpstr>Arial</vt:lpstr>
      <vt:lpstr>SimSun</vt:lpstr>
      <vt:lpstr>Wingdings</vt:lpstr>
      <vt:lpstr>Montserrat</vt:lpstr>
      <vt:lpstr>Segoe Print</vt:lpstr>
      <vt:lpstr>Amazon Ember</vt:lpstr>
      <vt:lpstr>Calibri</vt:lpstr>
      <vt:lpstr>Microsoft YaHei</vt:lpstr>
      <vt:lpstr>Arial Unicode MS</vt:lpstr>
      <vt:lpstr>Calibri Light</vt:lpstr>
      <vt:lpstr>Times New Roman</vt:lpstr>
      <vt:lpstr>Office Theme</vt:lpstr>
      <vt:lpstr>Ideation and Evaluation of Business Ideas</vt:lpstr>
      <vt:lpstr>Unit II: Ideation and Evaluation of Business Ideas</vt:lpstr>
      <vt:lpstr>Opportunity identification</vt:lpstr>
      <vt:lpstr>Apple Air Tag Tracker </vt:lpstr>
      <vt:lpstr>PowerPoint 演示文稿</vt:lpstr>
      <vt:lpstr>Major factors affecting the process of opportunity Identification</vt:lpstr>
      <vt:lpstr>Entrepreneurial alertness.</vt:lpstr>
      <vt:lpstr>PowerPoint 演示文稿</vt:lpstr>
      <vt:lpstr>Prior knowledge</vt:lpstr>
      <vt:lpstr>Discovery versus purposeful search </vt:lpstr>
      <vt:lpstr>Social networks</vt:lpstr>
      <vt:lpstr>Personality traits</vt:lpstr>
      <vt:lpstr>Entrepreneurship  Opportunity Identification Process</vt:lpstr>
      <vt:lpstr>PowerPoint 演示文稿</vt:lpstr>
      <vt:lpstr>Entrepreneurship  Opportunity Identification Process</vt:lpstr>
      <vt:lpstr>Stages of Opportunity Identification Process </vt:lpstr>
      <vt:lpstr>PowerPoint 演示文稿</vt:lpstr>
      <vt:lpstr>Preparation</vt:lpstr>
      <vt:lpstr>Incubation</vt:lpstr>
      <vt:lpstr>Insight</vt:lpstr>
      <vt:lpstr>Evaluation</vt:lpstr>
      <vt:lpstr>Elaboration</vt:lpstr>
      <vt:lpstr>Sources of business ideas</vt:lpstr>
      <vt:lpstr>Sources of business ideas</vt:lpstr>
      <vt:lpstr>1. Past work experience</vt:lpstr>
      <vt:lpstr>2. Hobbies and interests</vt:lpstr>
      <vt:lpstr>3. Consultation</vt:lpstr>
      <vt:lpstr>4. Customer surveys</vt:lpstr>
      <vt:lpstr>Top Market Research companies</vt:lpstr>
      <vt:lpstr>5. Brainstorming</vt:lpstr>
      <vt:lpstr>PowerPoint 演示文稿</vt:lpstr>
      <vt:lpstr>6. Market gap analysis</vt:lpstr>
      <vt:lpstr>7. Research and development</vt:lpstr>
      <vt:lpstr>8. Family and friends</vt:lpstr>
      <vt:lpstr>9. Current trends</vt:lpstr>
      <vt:lpstr>10. Mass media</vt:lpstr>
      <vt:lpstr>11.Distribution Channels: </vt:lpstr>
      <vt:lpstr>ROLE OF CREATIVITY</vt:lpstr>
      <vt:lpstr>Introduction </vt:lpstr>
      <vt:lpstr>Components of creativity</vt:lpstr>
      <vt:lpstr>PowerPoint 演示文稿</vt:lpstr>
      <vt:lpstr>Importance of Creativity in Entrepreneurship</vt:lpstr>
      <vt:lpstr> THE ROLE OF CREATIVITY IN ENTREPRENEURSHIP </vt:lpstr>
      <vt:lpstr>The role of creativity in entrepreneurship </vt:lpstr>
      <vt:lpstr>Encourage critical thinking </vt:lpstr>
      <vt:lpstr>Foster innovation </vt:lpstr>
      <vt:lpstr>Process of Creativity </vt:lpstr>
      <vt:lpstr>Phase 1: Background or knowledge accumulation</vt:lpstr>
      <vt:lpstr>Phase 2: The mind incubation process</vt:lpstr>
      <vt:lpstr>Phase 3: The idea experience</vt:lpstr>
      <vt:lpstr>Phase 4: Evaluation and implementation</vt:lpstr>
      <vt:lpstr>Sources of Innovation</vt:lpstr>
      <vt:lpstr>Sources of Innovation</vt:lpstr>
      <vt:lpstr>  Changes in Perception  </vt:lpstr>
      <vt:lpstr>Types of innovation</vt:lpstr>
      <vt:lpstr>Principles of innovation</vt:lpstr>
      <vt:lpstr>PowerPoint 演示文稿</vt:lpstr>
      <vt:lpstr>PowerPoint 演示文稿</vt:lpstr>
      <vt:lpstr>PowerPoint 演示文稿</vt:lpstr>
      <vt:lpstr>PowerPoint 演示文稿</vt:lpstr>
      <vt:lpstr>Technological Innovation</vt:lpstr>
      <vt:lpstr>PowerPoint 演示文稿</vt:lpstr>
      <vt:lpstr>LATEST TECHNOLOGIES</vt:lpstr>
      <vt:lpstr>PowerPoint 演示文稿</vt:lpstr>
      <vt:lpstr>Product/ Service design</vt:lpstr>
      <vt:lpstr>Factors influence on Product and Service Design </vt:lpstr>
      <vt:lpstr>Phases in Product Design and Development</vt:lpstr>
      <vt:lpstr>Design Thinking</vt:lpstr>
      <vt:lpstr>Design Thinking</vt:lpstr>
      <vt:lpstr>Design Thinking process</vt:lpstr>
      <vt:lpstr>PowerPoint 演示文稿</vt:lpstr>
      <vt:lpstr>PowerPoint 演示文稿</vt:lpstr>
      <vt:lpstr>Customer</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Ideation and Evaluation of Business Ideas</dc:title>
  <dc:creator>Vinod</dc:creator>
  <cp:lastModifiedBy>RAMA JYOTHI BODDU</cp:lastModifiedBy>
  <cp:revision>205</cp:revision>
  <dcterms:created xsi:type="dcterms:W3CDTF">2022-03-23T07:16:00Z</dcterms:created>
  <dcterms:modified xsi:type="dcterms:W3CDTF">2025-04-03T08:28:16Z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B998A5984841483F99B0C4E391619334_12</vt:lpwstr>
  </property>
  <property fmtid="{D5CDD505-2E9C-101B-9397-08002B2CF9AE}" pid="3" name="KSOProductBuildVer">
    <vt:lpwstr>1033-12.2.0.20326</vt:lpwstr>
  </property>
</Properties>
</file>